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56" r:id="rId2"/>
    <p:sldId id="257" r:id="rId3"/>
    <p:sldId id="303" r:id="rId4"/>
    <p:sldId id="304" r:id="rId5"/>
    <p:sldId id="302" r:id="rId6"/>
    <p:sldId id="281" r:id="rId7"/>
    <p:sldId id="305" r:id="rId8"/>
    <p:sldId id="306" r:id="rId9"/>
    <p:sldId id="268" r:id="rId10"/>
    <p:sldId id="269" r:id="rId11"/>
    <p:sldId id="270" r:id="rId12"/>
    <p:sldId id="261" r:id="rId13"/>
    <p:sldId id="263" r:id="rId14"/>
    <p:sldId id="307" r:id="rId15"/>
    <p:sldId id="289" r:id="rId16"/>
    <p:sldId id="288" r:id="rId17"/>
    <p:sldId id="290" r:id="rId18"/>
    <p:sldId id="297" r:id="rId19"/>
    <p:sldId id="309" r:id="rId20"/>
    <p:sldId id="310" r:id="rId21"/>
    <p:sldId id="311" r:id="rId22"/>
    <p:sldId id="312" r:id="rId23"/>
    <p:sldId id="313" r:id="rId24"/>
    <p:sldId id="286" r:id="rId25"/>
    <p:sldId id="285" r:id="rId26"/>
    <p:sldId id="287" r:id="rId27"/>
    <p:sldId id="264" r:id="rId28"/>
    <p:sldId id="272" r:id="rId29"/>
    <p:sldId id="294" r:id="rId30"/>
    <p:sldId id="271" r:id="rId31"/>
    <p:sldId id="308" r:id="rId32"/>
    <p:sldId id="292" r:id="rId33"/>
    <p:sldId id="273" r:id="rId34"/>
    <p:sldId id="295" r:id="rId35"/>
    <p:sldId id="274" r:id="rId36"/>
    <p:sldId id="275" r:id="rId37"/>
    <p:sldId id="266" r:id="rId38"/>
    <p:sldId id="279" r:id="rId39"/>
    <p:sldId id="296" r:id="rId40"/>
    <p:sldId id="280" r:id="rId41"/>
    <p:sldId id="284" r:id="rId42"/>
    <p:sldId id="291" r:id="rId43"/>
    <p:sldId id="314" r:id="rId44"/>
    <p:sldId id="315" r:id="rId45"/>
    <p:sldId id="316"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76" autoAdjust="0"/>
    <p:restoredTop sz="87241" autoAdjust="0"/>
  </p:normalViewPr>
  <p:slideViewPr>
    <p:cSldViewPr snapToGrid="0">
      <p:cViewPr>
        <p:scale>
          <a:sx n="72" d="100"/>
          <a:sy n="72" d="100"/>
        </p:scale>
        <p:origin x="1104"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jpg>
</file>

<file path=ppt/media/image13.png>
</file>

<file path=ppt/media/image14.png>
</file>

<file path=ppt/media/image15.png>
</file>

<file path=ppt/media/image16.jpg>
</file>

<file path=ppt/media/image17.jpg>
</file>

<file path=ppt/media/image18.png>
</file>

<file path=ppt/media/image19.png>
</file>

<file path=ppt/media/image2.jpg>
</file>

<file path=ppt/media/image20.png>
</file>

<file path=ppt/media/image21.png>
</file>

<file path=ppt/media/image2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79EC5-8D5C-6845-A299-A20F6BA3F747}" type="datetimeFigureOut">
              <a:rPr lang="en-US" smtClean="0"/>
              <a:t>2/16/24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B6BA77-FBFF-6F47-89DD-7909A15C9D27}" type="slidenum">
              <a:rPr lang="en-US" smtClean="0"/>
              <a:t>‹#›</a:t>
            </a:fld>
            <a:endParaRPr lang="en-US"/>
          </a:p>
        </p:txBody>
      </p:sp>
    </p:spTree>
    <p:extLst>
      <p:ext uri="{BB962C8B-B14F-4D97-AF65-F5344CB8AC3E}">
        <p14:creationId xmlns:p14="http://schemas.microsoft.com/office/powerpoint/2010/main" val="1596608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teamgantt.com/blog/managing-change-requests-in-project-management"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1</a:t>
            </a:fld>
            <a:endParaRPr lang="en-US"/>
          </a:p>
        </p:txBody>
      </p:sp>
    </p:spTree>
    <p:extLst>
      <p:ext uri="{BB962C8B-B14F-4D97-AF65-F5344CB8AC3E}">
        <p14:creationId xmlns:p14="http://schemas.microsoft.com/office/powerpoint/2010/main" val="12973164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35</a:t>
            </a:fld>
            <a:endParaRPr lang="en-US"/>
          </a:p>
        </p:txBody>
      </p:sp>
    </p:spTree>
    <p:extLst>
      <p:ext uri="{BB962C8B-B14F-4D97-AF65-F5344CB8AC3E}">
        <p14:creationId xmlns:p14="http://schemas.microsoft.com/office/powerpoint/2010/main" val="6241188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37</a:t>
            </a:fld>
            <a:endParaRPr lang="en-US"/>
          </a:p>
        </p:txBody>
      </p:sp>
    </p:spTree>
    <p:extLst>
      <p:ext uri="{BB962C8B-B14F-4D97-AF65-F5344CB8AC3E}">
        <p14:creationId xmlns:p14="http://schemas.microsoft.com/office/powerpoint/2010/main" val="3319006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41</a:t>
            </a:fld>
            <a:endParaRPr lang="en-US"/>
          </a:p>
        </p:txBody>
      </p:sp>
    </p:spTree>
    <p:extLst>
      <p:ext uri="{BB962C8B-B14F-4D97-AF65-F5344CB8AC3E}">
        <p14:creationId xmlns:p14="http://schemas.microsoft.com/office/powerpoint/2010/main" val="582381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800"/>
              </a:spcAft>
            </a:pPr>
            <a:r>
              <a:rPr lang="en-US" sz="1800" kern="100" dirty="0">
                <a:effectLst/>
                <a:latin typeface="Calibri" panose="020F0502020204030204" pitchFamily="34" charset="0"/>
                <a:ea typeface="Aptos" panose="020B0004020202020204" pitchFamily="34" charset="0"/>
                <a:cs typeface="Times New Roman" panose="02020603050405020304" pitchFamily="18" charset="0"/>
              </a:rPr>
              <a:t>Reference: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Bef>
                <a:spcPts val="0"/>
              </a:spcBef>
              <a:spcAft>
                <a:spcPts val="800"/>
              </a:spcAft>
            </a:pPr>
            <a:r>
              <a:rPr lang="en-US" sz="1800" kern="100" dirty="0" err="1">
                <a:effectLst/>
                <a:latin typeface="Calibri" panose="020F0502020204030204" pitchFamily="34" charset="0"/>
                <a:ea typeface="Aptos" panose="020B0004020202020204" pitchFamily="34" charset="0"/>
                <a:cs typeface="Times New Roman" panose="02020603050405020304" pitchFamily="18" charset="0"/>
              </a:rPr>
              <a:t>Harned</a:t>
            </a:r>
            <a:r>
              <a:rPr lang="en-US" sz="1800" kern="100" dirty="0">
                <a:effectLst/>
                <a:latin typeface="Calibri" panose="020F0502020204030204" pitchFamily="34" charset="0"/>
                <a:ea typeface="Aptos" panose="020B0004020202020204" pitchFamily="34" charset="0"/>
                <a:cs typeface="Times New Roman" panose="02020603050405020304" pitchFamily="18" charset="0"/>
              </a:rPr>
              <a:t>, B.  May 02, 2019. Managing Change Requests in Project Management, Retrieved from: </a:t>
            </a:r>
          </a:p>
          <a:p>
            <a:pPr marL="0" marR="0">
              <a:lnSpc>
                <a:spcPct val="115000"/>
              </a:lnSpc>
              <a:spcBef>
                <a:spcPts val="0"/>
              </a:spcBef>
              <a:spcAft>
                <a:spcPts val="800"/>
              </a:spcAft>
            </a:pPr>
            <a:r>
              <a:rPr lang="en-US" sz="1800" u="sng" kern="100" dirty="0">
                <a:solidFill>
                  <a:srgbClr val="467886"/>
                </a:solidFill>
                <a:effectLst/>
                <a:latin typeface="Calibri" panose="020F0502020204030204" pitchFamily="34" charset="0"/>
                <a:ea typeface="Aptos" panose="020B0004020202020204" pitchFamily="34" charset="0"/>
                <a:cs typeface="Times New Roman" panose="02020603050405020304" pitchFamily="18" charset="0"/>
                <a:hlinkClick r:id="rId3"/>
              </a:rPr>
              <a:t>https://www.teamgantt.com/blog/managing-change-requests-in-project-management</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42</a:t>
            </a:fld>
            <a:endParaRPr lang="en-US"/>
          </a:p>
        </p:txBody>
      </p:sp>
    </p:spTree>
    <p:extLst>
      <p:ext uri="{BB962C8B-B14F-4D97-AF65-F5344CB8AC3E}">
        <p14:creationId xmlns:p14="http://schemas.microsoft.com/office/powerpoint/2010/main" val="23297383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43</a:t>
            </a:fld>
            <a:endParaRPr lang="en-US"/>
          </a:p>
        </p:txBody>
      </p:sp>
    </p:spTree>
    <p:extLst>
      <p:ext uri="{BB962C8B-B14F-4D97-AF65-F5344CB8AC3E}">
        <p14:creationId xmlns:p14="http://schemas.microsoft.com/office/powerpoint/2010/main" val="18543426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44</a:t>
            </a:fld>
            <a:endParaRPr lang="en-US"/>
          </a:p>
        </p:txBody>
      </p:sp>
    </p:spTree>
    <p:extLst>
      <p:ext uri="{BB962C8B-B14F-4D97-AF65-F5344CB8AC3E}">
        <p14:creationId xmlns:p14="http://schemas.microsoft.com/office/powerpoint/2010/main" val="1650721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45</a:t>
            </a:fld>
            <a:endParaRPr lang="en-US"/>
          </a:p>
        </p:txBody>
      </p:sp>
    </p:spTree>
    <p:extLst>
      <p:ext uri="{BB962C8B-B14F-4D97-AF65-F5344CB8AC3E}">
        <p14:creationId xmlns:p14="http://schemas.microsoft.com/office/powerpoint/2010/main" val="210061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9</a:t>
            </a:fld>
            <a:endParaRPr lang="en-US"/>
          </a:p>
        </p:txBody>
      </p:sp>
    </p:spTree>
    <p:extLst>
      <p:ext uri="{BB962C8B-B14F-4D97-AF65-F5344CB8AC3E}">
        <p14:creationId xmlns:p14="http://schemas.microsoft.com/office/powerpoint/2010/main" val="20373630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775484-FDAD-B550-74BF-39A5A9435B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B34AA4-EB65-069A-E6A3-242491F849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9618AA-4842-FBB2-696E-CD71A87A211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722CE47-9334-0CCA-751F-22F333A4D8CE}"/>
              </a:ext>
            </a:extLst>
          </p:cNvPr>
          <p:cNvSpPr>
            <a:spLocks noGrp="1"/>
          </p:cNvSpPr>
          <p:nvPr>
            <p:ph type="sldNum" sz="quarter" idx="5"/>
          </p:nvPr>
        </p:nvSpPr>
        <p:spPr/>
        <p:txBody>
          <a:bodyPr/>
          <a:lstStyle/>
          <a:p>
            <a:fld id="{F2B6BA77-FBFF-6F47-89DD-7909A15C9D27}" type="slidenum">
              <a:rPr lang="en-US" smtClean="0"/>
              <a:t>10</a:t>
            </a:fld>
            <a:endParaRPr lang="en-US"/>
          </a:p>
        </p:txBody>
      </p:sp>
    </p:spTree>
    <p:extLst>
      <p:ext uri="{BB962C8B-B14F-4D97-AF65-F5344CB8AC3E}">
        <p14:creationId xmlns:p14="http://schemas.microsoft.com/office/powerpoint/2010/main" val="38166082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079B2B-CFBA-6B12-70BE-D34D7FBACB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391CF4-DB4A-783A-E351-E2C5E6DBA4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E9AC40-5220-1B53-6C73-E40D873BBDA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34FEB7C-E947-6428-E6C5-31B0FCE68301}"/>
              </a:ext>
            </a:extLst>
          </p:cNvPr>
          <p:cNvSpPr>
            <a:spLocks noGrp="1"/>
          </p:cNvSpPr>
          <p:nvPr>
            <p:ph type="sldNum" sz="quarter" idx="5"/>
          </p:nvPr>
        </p:nvSpPr>
        <p:spPr/>
        <p:txBody>
          <a:bodyPr/>
          <a:lstStyle/>
          <a:p>
            <a:fld id="{F2B6BA77-FBFF-6F47-89DD-7909A15C9D27}" type="slidenum">
              <a:rPr lang="en-US" smtClean="0"/>
              <a:t>11</a:t>
            </a:fld>
            <a:endParaRPr lang="en-US"/>
          </a:p>
        </p:txBody>
      </p:sp>
    </p:spTree>
    <p:extLst>
      <p:ext uri="{BB962C8B-B14F-4D97-AF65-F5344CB8AC3E}">
        <p14:creationId xmlns:p14="http://schemas.microsoft.com/office/powerpoint/2010/main" val="51797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15</a:t>
            </a:fld>
            <a:endParaRPr lang="en-US"/>
          </a:p>
        </p:txBody>
      </p:sp>
    </p:spTree>
    <p:extLst>
      <p:ext uri="{BB962C8B-B14F-4D97-AF65-F5344CB8AC3E}">
        <p14:creationId xmlns:p14="http://schemas.microsoft.com/office/powerpoint/2010/main" val="29763575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16</a:t>
            </a:fld>
            <a:endParaRPr lang="en-US"/>
          </a:p>
        </p:txBody>
      </p:sp>
    </p:spTree>
    <p:extLst>
      <p:ext uri="{BB962C8B-B14F-4D97-AF65-F5344CB8AC3E}">
        <p14:creationId xmlns:p14="http://schemas.microsoft.com/office/powerpoint/2010/main" val="1098312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17</a:t>
            </a:fld>
            <a:endParaRPr lang="en-US"/>
          </a:p>
        </p:txBody>
      </p:sp>
    </p:spTree>
    <p:extLst>
      <p:ext uri="{BB962C8B-B14F-4D97-AF65-F5344CB8AC3E}">
        <p14:creationId xmlns:p14="http://schemas.microsoft.com/office/powerpoint/2010/main" val="8061094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27</a:t>
            </a:fld>
            <a:endParaRPr lang="en-US"/>
          </a:p>
        </p:txBody>
      </p:sp>
    </p:spTree>
    <p:extLst>
      <p:ext uri="{BB962C8B-B14F-4D97-AF65-F5344CB8AC3E}">
        <p14:creationId xmlns:p14="http://schemas.microsoft.com/office/powerpoint/2010/main" val="36514701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B6BA77-FBFF-6F47-89DD-7909A15C9D27}" type="slidenum">
              <a:rPr lang="en-US" smtClean="0"/>
              <a:t>28</a:t>
            </a:fld>
            <a:endParaRPr lang="en-US"/>
          </a:p>
        </p:txBody>
      </p:sp>
    </p:spTree>
    <p:extLst>
      <p:ext uri="{BB962C8B-B14F-4D97-AF65-F5344CB8AC3E}">
        <p14:creationId xmlns:p14="http://schemas.microsoft.com/office/powerpoint/2010/main" val="22168273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2150D-16C2-E703-AA1A-F788E33A89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3007F8A6-EA83-BC8B-8038-4E628E9313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21159EC1-EF5F-C2E2-FB87-20EC0945830D}"/>
              </a:ext>
            </a:extLst>
          </p:cNvPr>
          <p:cNvSpPr>
            <a:spLocks noGrp="1"/>
          </p:cNvSpPr>
          <p:nvPr>
            <p:ph type="dt" sz="half" idx="10"/>
          </p:nvPr>
        </p:nvSpPr>
        <p:spPr/>
        <p:txBody>
          <a:bodyPr/>
          <a:lstStyle/>
          <a:p>
            <a:fld id="{9E404C15-D206-4943-93A7-F8307AD1BD65}" type="datetimeFigureOut">
              <a:rPr lang="en-CA" smtClean="0"/>
              <a:t>2024-02-16</a:t>
            </a:fld>
            <a:endParaRPr lang="en-CA"/>
          </a:p>
        </p:txBody>
      </p:sp>
      <p:sp>
        <p:nvSpPr>
          <p:cNvPr id="5" name="Footer Placeholder 4">
            <a:extLst>
              <a:ext uri="{FF2B5EF4-FFF2-40B4-BE49-F238E27FC236}">
                <a16:creationId xmlns:a16="http://schemas.microsoft.com/office/drawing/2014/main" id="{B5A9631A-8ACA-13AE-1C7F-7D3F339497C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BE3CD5-8A6A-6239-87E0-F5760F58E2FD}"/>
              </a:ext>
            </a:extLst>
          </p:cNvPr>
          <p:cNvSpPr>
            <a:spLocks noGrp="1"/>
          </p:cNvSpPr>
          <p:nvPr>
            <p:ph type="sldNum" sz="quarter" idx="12"/>
          </p:nvPr>
        </p:nvSpPr>
        <p:spPr/>
        <p:txBody>
          <a:bodyPr/>
          <a:lstStyle/>
          <a:p>
            <a:fld id="{4C2C94C1-7147-4D95-A553-AD023E576906}" type="slidenum">
              <a:rPr lang="en-CA" smtClean="0"/>
              <a:t>‹#›</a:t>
            </a:fld>
            <a:endParaRPr lang="en-CA"/>
          </a:p>
        </p:txBody>
      </p:sp>
    </p:spTree>
    <p:extLst>
      <p:ext uri="{BB962C8B-B14F-4D97-AF65-F5344CB8AC3E}">
        <p14:creationId xmlns:p14="http://schemas.microsoft.com/office/powerpoint/2010/main" val="680230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A134-79BB-F7E5-5709-5A69A724E1BF}"/>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1C0F9E0-0A31-7589-654D-40A08067A2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129D47C-DCAE-57E5-0808-2193FBE95D58}"/>
              </a:ext>
            </a:extLst>
          </p:cNvPr>
          <p:cNvSpPr>
            <a:spLocks noGrp="1"/>
          </p:cNvSpPr>
          <p:nvPr>
            <p:ph type="dt" sz="half" idx="10"/>
          </p:nvPr>
        </p:nvSpPr>
        <p:spPr/>
        <p:txBody>
          <a:bodyPr/>
          <a:lstStyle/>
          <a:p>
            <a:fld id="{9E404C15-D206-4943-93A7-F8307AD1BD65}" type="datetimeFigureOut">
              <a:rPr lang="en-CA" smtClean="0"/>
              <a:t>2024-02-16</a:t>
            </a:fld>
            <a:endParaRPr lang="en-CA"/>
          </a:p>
        </p:txBody>
      </p:sp>
      <p:sp>
        <p:nvSpPr>
          <p:cNvPr id="5" name="Footer Placeholder 4">
            <a:extLst>
              <a:ext uri="{FF2B5EF4-FFF2-40B4-BE49-F238E27FC236}">
                <a16:creationId xmlns:a16="http://schemas.microsoft.com/office/drawing/2014/main" id="{CBF254C5-12F7-3EE6-2CD1-57D2DEB01AD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95E2E56-77D7-237B-32DC-A62AA1067FBD}"/>
              </a:ext>
            </a:extLst>
          </p:cNvPr>
          <p:cNvSpPr>
            <a:spLocks noGrp="1"/>
          </p:cNvSpPr>
          <p:nvPr>
            <p:ph type="sldNum" sz="quarter" idx="12"/>
          </p:nvPr>
        </p:nvSpPr>
        <p:spPr/>
        <p:txBody>
          <a:bodyPr/>
          <a:lstStyle/>
          <a:p>
            <a:fld id="{4C2C94C1-7147-4D95-A553-AD023E576906}" type="slidenum">
              <a:rPr lang="en-CA" smtClean="0"/>
              <a:t>‹#›</a:t>
            </a:fld>
            <a:endParaRPr lang="en-CA"/>
          </a:p>
        </p:txBody>
      </p:sp>
    </p:spTree>
    <p:extLst>
      <p:ext uri="{BB962C8B-B14F-4D97-AF65-F5344CB8AC3E}">
        <p14:creationId xmlns:p14="http://schemas.microsoft.com/office/powerpoint/2010/main" val="840212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62FC71-E6A5-8E61-CA29-AF7F6370AF0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399E0A6-E552-632D-D4BC-F0A6F3CD4C8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9A0AE17-4401-6E76-6329-0D73D025E805}"/>
              </a:ext>
            </a:extLst>
          </p:cNvPr>
          <p:cNvSpPr>
            <a:spLocks noGrp="1"/>
          </p:cNvSpPr>
          <p:nvPr>
            <p:ph type="dt" sz="half" idx="10"/>
          </p:nvPr>
        </p:nvSpPr>
        <p:spPr/>
        <p:txBody>
          <a:bodyPr/>
          <a:lstStyle/>
          <a:p>
            <a:fld id="{9E404C15-D206-4943-93A7-F8307AD1BD65}" type="datetimeFigureOut">
              <a:rPr lang="en-CA" smtClean="0"/>
              <a:t>2024-02-16</a:t>
            </a:fld>
            <a:endParaRPr lang="en-CA"/>
          </a:p>
        </p:txBody>
      </p:sp>
      <p:sp>
        <p:nvSpPr>
          <p:cNvPr id="5" name="Footer Placeholder 4">
            <a:extLst>
              <a:ext uri="{FF2B5EF4-FFF2-40B4-BE49-F238E27FC236}">
                <a16:creationId xmlns:a16="http://schemas.microsoft.com/office/drawing/2014/main" id="{55E4F42B-AFDC-F4DB-E2C0-86CE97813EA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978BBAA-C517-2A2B-BC60-8408BD91CB47}"/>
              </a:ext>
            </a:extLst>
          </p:cNvPr>
          <p:cNvSpPr>
            <a:spLocks noGrp="1"/>
          </p:cNvSpPr>
          <p:nvPr>
            <p:ph type="sldNum" sz="quarter" idx="12"/>
          </p:nvPr>
        </p:nvSpPr>
        <p:spPr/>
        <p:txBody>
          <a:bodyPr/>
          <a:lstStyle/>
          <a:p>
            <a:fld id="{4C2C94C1-7147-4D95-A553-AD023E576906}" type="slidenum">
              <a:rPr lang="en-CA" smtClean="0"/>
              <a:t>‹#›</a:t>
            </a:fld>
            <a:endParaRPr lang="en-CA"/>
          </a:p>
        </p:txBody>
      </p:sp>
    </p:spTree>
    <p:extLst>
      <p:ext uri="{BB962C8B-B14F-4D97-AF65-F5344CB8AC3E}">
        <p14:creationId xmlns:p14="http://schemas.microsoft.com/office/powerpoint/2010/main" val="24587161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AC479-6B9C-C4F0-B736-3F15DEF3008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D8C9FE79-7EAE-BB3C-7F08-EA61EA91E2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DDA3621-EBCC-259A-8321-84F7810D8957}"/>
              </a:ext>
            </a:extLst>
          </p:cNvPr>
          <p:cNvSpPr>
            <a:spLocks noGrp="1"/>
          </p:cNvSpPr>
          <p:nvPr>
            <p:ph type="dt" sz="half" idx="10"/>
          </p:nvPr>
        </p:nvSpPr>
        <p:spPr/>
        <p:txBody>
          <a:bodyPr/>
          <a:lstStyle/>
          <a:p>
            <a:fld id="{9E404C15-D206-4943-93A7-F8307AD1BD65}" type="datetimeFigureOut">
              <a:rPr lang="en-CA" smtClean="0"/>
              <a:t>2024-02-16</a:t>
            </a:fld>
            <a:endParaRPr lang="en-CA"/>
          </a:p>
        </p:txBody>
      </p:sp>
      <p:sp>
        <p:nvSpPr>
          <p:cNvPr id="5" name="Footer Placeholder 4">
            <a:extLst>
              <a:ext uri="{FF2B5EF4-FFF2-40B4-BE49-F238E27FC236}">
                <a16:creationId xmlns:a16="http://schemas.microsoft.com/office/drawing/2014/main" id="{CD45327B-9EFA-B4FF-4229-ED4150A9EF2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913CF0F-3B40-985D-76F1-B7ADDB40241A}"/>
              </a:ext>
            </a:extLst>
          </p:cNvPr>
          <p:cNvSpPr>
            <a:spLocks noGrp="1"/>
          </p:cNvSpPr>
          <p:nvPr>
            <p:ph type="sldNum" sz="quarter" idx="12"/>
          </p:nvPr>
        </p:nvSpPr>
        <p:spPr/>
        <p:txBody>
          <a:bodyPr/>
          <a:lstStyle/>
          <a:p>
            <a:fld id="{4C2C94C1-7147-4D95-A553-AD023E576906}" type="slidenum">
              <a:rPr lang="en-CA" smtClean="0"/>
              <a:t>‹#›</a:t>
            </a:fld>
            <a:endParaRPr lang="en-CA"/>
          </a:p>
        </p:txBody>
      </p:sp>
    </p:spTree>
    <p:extLst>
      <p:ext uri="{BB962C8B-B14F-4D97-AF65-F5344CB8AC3E}">
        <p14:creationId xmlns:p14="http://schemas.microsoft.com/office/powerpoint/2010/main" val="3700498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2A7F6-5F4C-9A7F-2BBA-4700C5A852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92DA37AF-1352-CFD2-4F2A-652039980B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16EE478-51BF-BC39-5B43-88D6895DDD2D}"/>
              </a:ext>
            </a:extLst>
          </p:cNvPr>
          <p:cNvSpPr>
            <a:spLocks noGrp="1"/>
          </p:cNvSpPr>
          <p:nvPr>
            <p:ph type="dt" sz="half" idx="10"/>
          </p:nvPr>
        </p:nvSpPr>
        <p:spPr/>
        <p:txBody>
          <a:bodyPr/>
          <a:lstStyle/>
          <a:p>
            <a:fld id="{9E404C15-D206-4943-93A7-F8307AD1BD65}" type="datetimeFigureOut">
              <a:rPr lang="en-CA" smtClean="0"/>
              <a:t>2024-02-16</a:t>
            </a:fld>
            <a:endParaRPr lang="en-CA"/>
          </a:p>
        </p:txBody>
      </p:sp>
      <p:sp>
        <p:nvSpPr>
          <p:cNvPr id="5" name="Footer Placeholder 4">
            <a:extLst>
              <a:ext uri="{FF2B5EF4-FFF2-40B4-BE49-F238E27FC236}">
                <a16:creationId xmlns:a16="http://schemas.microsoft.com/office/drawing/2014/main" id="{62B35A15-EDD8-B399-F6AA-C674B13B024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14DA4AB-B607-BF31-1A5E-E031F8E67278}"/>
              </a:ext>
            </a:extLst>
          </p:cNvPr>
          <p:cNvSpPr>
            <a:spLocks noGrp="1"/>
          </p:cNvSpPr>
          <p:nvPr>
            <p:ph type="sldNum" sz="quarter" idx="12"/>
          </p:nvPr>
        </p:nvSpPr>
        <p:spPr/>
        <p:txBody>
          <a:bodyPr/>
          <a:lstStyle/>
          <a:p>
            <a:fld id="{4C2C94C1-7147-4D95-A553-AD023E576906}" type="slidenum">
              <a:rPr lang="en-CA" smtClean="0"/>
              <a:t>‹#›</a:t>
            </a:fld>
            <a:endParaRPr lang="en-CA"/>
          </a:p>
        </p:txBody>
      </p:sp>
    </p:spTree>
    <p:extLst>
      <p:ext uri="{BB962C8B-B14F-4D97-AF65-F5344CB8AC3E}">
        <p14:creationId xmlns:p14="http://schemas.microsoft.com/office/powerpoint/2010/main" val="3049785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D9104-7EC5-7B89-B627-BC1D2E75E90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236C39B-E111-0769-E49D-2EE9F3E3BE0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7C78F5C1-EF88-3ADD-1EF8-615FF6B13C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1DC4B4B3-1FC4-7119-DBE1-BCBD12606173}"/>
              </a:ext>
            </a:extLst>
          </p:cNvPr>
          <p:cNvSpPr>
            <a:spLocks noGrp="1"/>
          </p:cNvSpPr>
          <p:nvPr>
            <p:ph type="dt" sz="half" idx="10"/>
          </p:nvPr>
        </p:nvSpPr>
        <p:spPr/>
        <p:txBody>
          <a:bodyPr/>
          <a:lstStyle/>
          <a:p>
            <a:fld id="{9E404C15-D206-4943-93A7-F8307AD1BD65}" type="datetimeFigureOut">
              <a:rPr lang="en-CA" smtClean="0"/>
              <a:t>2024-02-16</a:t>
            </a:fld>
            <a:endParaRPr lang="en-CA"/>
          </a:p>
        </p:txBody>
      </p:sp>
      <p:sp>
        <p:nvSpPr>
          <p:cNvPr id="6" name="Footer Placeholder 5">
            <a:extLst>
              <a:ext uri="{FF2B5EF4-FFF2-40B4-BE49-F238E27FC236}">
                <a16:creationId xmlns:a16="http://schemas.microsoft.com/office/drawing/2014/main" id="{8B6DBC92-DB16-D33B-549A-2C38F2C865C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53AC8BF4-E34F-5541-2968-2C68D0E61446}"/>
              </a:ext>
            </a:extLst>
          </p:cNvPr>
          <p:cNvSpPr>
            <a:spLocks noGrp="1"/>
          </p:cNvSpPr>
          <p:nvPr>
            <p:ph type="sldNum" sz="quarter" idx="12"/>
          </p:nvPr>
        </p:nvSpPr>
        <p:spPr/>
        <p:txBody>
          <a:bodyPr/>
          <a:lstStyle/>
          <a:p>
            <a:fld id="{4C2C94C1-7147-4D95-A553-AD023E576906}" type="slidenum">
              <a:rPr lang="en-CA" smtClean="0"/>
              <a:t>‹#›</a:t>
            </a:fld>
            <a:endParaRPr lang="en-CA"/>
          </a:p>
        </p:txBody>
      </p:sp>
    </p:spTree>
    <p:extLst>
      <p:ext uri="{BB962C8B-B14F-4D97-AF65-F5344CB8AC3E}">
        <p14:creationId xmlns:p14="http://schemas.microsoft.com/office/powerpoint/2010/main" val="388322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B864B-0244-FEEA-9F7D-B0747A35D9F7}"/>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EDA8118C-02CF-5DA8-8077-5292A19B37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AB2090-EB70-6BB5-D090-70D20207EAD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7989795-EEF0-F099-ACC2-F4D9CB76AB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1C1BAA-7FC9-A12D-F1D9-9DEF916C4F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A41E48A2-FF0E-1356-7E1F-7B160B4B4AB9}"/>
              </a:ext>
            </a:extLst>
          </p:cNvPr>
          <p:cNvSpPr>
            <a:spLocks noGrp="1"/>
          </p:cNvSpPr>
          <p:nvPr>
            <p:ph type="dt" sz="half" idx="10"/>
          </p:nvPr>
        </p:nvSpPr>
        <p:spPr/>
        <p:txBody>
          <a:bodyPr/>
          <a:lstStyle/>
          <a:p>
            <a:fld id="{9E404C15-D206-4943-93A7-F8307AD1BD65}" type="datetimeFigureOut">
              <a:rPr lang="en-CA" smtClean="0"/>
              <a:t>2024-02-16</a:t>
            </a:fld>
            <a:endParaRPr lang="en-CA"/>
          </a:p>
        </p:txBody>
      </p:sp>
      <p:sp>
        <p:nvSpPr>
          <p:cNvPr id="8" name="Footer Placeholder 7">
            <a:extLst>
              <a:ext uri="{FF2B5EF4-FFF2-40B4-BE49-F238E27FC236}">
                <a16:creationId xmlns:a16="http://schemas.microsoft.com/office/drawing/2014/main" id="{84982B03-FECF-566A-911C-EDBB8F11BF89}"/>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F206CDC4-D6F4-70D5-AAAA-22E82895BFA8}"/>
              </a:ext>
            </a:extLst>
          </p:cNvPr>
          <p:cNvSpPr>
            <a:spLocks noGrp="1"/>
          </p:cNvSpPr>
          <p:nvPr>
            <p:ph type="sldNum" sz="quarter" idx="12"/>
          </p:nvPr>
        </p:nvSpPr>
        <p:spPr/>
        <p:txBody>
          <a:bodyPr/>
          <a:lstStyle/>
          <a:p>
            <a:fld id="{4C2C94C1-7147-4D95-A553-AD023E576906}" type="slidenum">
              <a:rPr lang="en-CA" smtClean="0"/>
              <a:t>‹#›</a:t>
            </a:fld>
            <a:endParaRPr lang="en-CA"/>
          </a:p>
        </p:txBody>
      </p:sp>
    </p:spTree>
    <p:extLst>
      <p:ext uri="{BB962C8B-B14F-4D97-AF65-F5344CB8AC3E}">
        <p14:creationId xmlns:p14="http://schemas.microsoft.com/office/powerpoint/2010/main" val="4335396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80F00-E939-E842-3323-26ABD00B8BB9}"/>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34B6B98D-2F2E-D021-13AD-347F7BDAC8FC}"/>
              </a:ext>
            </a:extLst>
          </p:cNvPr>
          <p:cNvSpPr>
            <a:spLocks noGrp="1"/>
          </p:cNvSpPr>
          <p:nvPr>
            <p:ph type="dt" sz="half" idx="10"/>
          </p:nvPr>
        </p:nvSpPr>
        <p:spPr/>
        <p:txBody>
          <a:bodyPr/>
          <a:lstStyle/>
          <a:p>
            <a:fld id="{9E404C15-D206-4943-93A7-F8307AD1BD65}" type="datetimeFigureOut">
              <a:rPr lang="en-CA" smtClean="0"/>
              <a:t>2024-02-16</a:t>
            </a:fld>
            <a:endParaRPr lang="en-CA"/>
          </a:p>
        </p:txBody>
      </p:sp>
      <p:sp>
        <p:nvSpPr>
          <p:cNvPr id="4" name="Footer Placeholder 3">
            <a:extLst>
              <a:ext uri="{FF2B5EF4-FFF2-40B4-BE49-F238E27FC236}">
                <a16:creationId xmlns:a16="http://schemas.microsoft.com/office/drawing/2014/main" id="{30F335E5-0DA8-8B70-A237-D732A30AA031}"/>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1B13D774-8326-9D16-1BBF-D785775BBC65}"/>
              </a:ext>
            </a:extLst>
          </p:cNvPr>
          <p:cNvSpPr>
            <a:spLocks noGrp="1"/>
          </p:cNvSpPr>
          <p:nvPr>
            <p:ph type="sldNum" sz="quarter" idx="12"/>
          </p:nvPr>
        </p:nvSpPr>
        <p:spPr/>
        <p:txBody>
          <a:bodyPr/>
          <a:lstStyle/>
          <a:p>
            <a:fld id="{4C2C94C1-7147-4D95-A553-AD023E576906}" type="slidenum">
              <a:rPr lang="en-CA" smtClean="0"/>
              <a:t>‹#›</a:t>
            </a:fld>
            <a:endParaRPr lang="en-CA"/>
          </a:p>
        </p:txBody>
      </p:sp>
    </p:spTree>
    <p:extLst>
      <p:ext uri="{BB962C8B-B14F-4D97-AF65-F5344CB8AC3E}">
        <p14:creationId xmlns:p14="http://schemas.microsoft.com/office/powerpoint/2010/main" val="3457423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AE79C2-4D46-6ABB-66D9-E9E5249CE0CD}"/>
              </a:ext>
            </a:extLst>
          </p:cNvPr>
          <p:cNvSpPr>
            <a:spLocks noGrp="1"/>
          </p:cNvSpPr>
          <p:nvPr>
            <p:ph type="dt" sz="half" idx="10"/>
          </p:nvPr>
        </p:nvSpPr>
        <p:spPr/>
        <p:txBody>
          <a:bodyPr/>
          <a:lstStyle/>
          <a:p>
            <a:fld id="{9E404C15-D206-4943-93A7-F8307AD1BD65}" type="datetimeFigureOut">
              <a:rPr lang="en-CA" smtClean="0"/>
              <a:t>2024-02-16</a:t>
            </a:fld>
            <a:endParaRPr lang="en-CA"/>
          </a:p>
        </p:txBody>
      </p:sp>
      <p:sp>
        <p:nvSpPr>
          <p:cNvPr id="3" name="Footer Placeholder 2">
            <a:extLst>
              <a:ext uri="{FF2B5EF4-FFF2-40B4-BE49-F238E27FC236}">
                <a16:creationId xmlns:a16="http://schemas.microsoft.com/office/drawing/2014/main" id="{D1041D91-3511-FD90-EB70-1BECFC1EFCBF}"/>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BD17FF16-701A-E7C8-D5A5-3A9296BF1249}"/>
              </a:ext>
            </a:extLst>
          </p:cNvPr>
          <p:cNvSpPr>
            <a:spLocks noGrp="1"/>
          </p:cNvSpPr>
          <p:nvPr>
            <p:ph type="sldNum" sz="quarter" idx="12"/>
          </p:nvPr>
        </p:nvSpPr>
        <p:spPr/>
        <p:txBody>
          <a:bodyPr/>
          <a:lstStyle/>
          <a:p>
            <a:fld id="{4C2C94C1-7147-4D95-A553-AD023E576906}" type="slidenum">
              <a:rPr lang="en-CA" smtClean="0"/>
              <a:t>‹#›</a:t>
            </a:fld>
            <a:endParaRPr lang="en-CA"/>
          </a:p>
        </p:txBody>
      </p:sp>
    </p:spTree>
    <p:extLst>
      <p:ext uri="{BB962C8B-B14F-4D97-AF65-F5344CB8AC3E}">
        <p14:creationId xmlns:p14="http://schemas.microsoft.com/office/powerpoint/2010/main" val="1001971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FEB2D-145E-108F-232A-E82DE5F668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BBD824B3-1CBF-D1F2-0F72-DBC28637DB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C6ACCEE3-56F9-6E5B-E5D2-3D9826E8C8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D8E5A7-1D6D-3905-A150-2524DFA0692B}"/>
              </a:ext>
            </a:extLst>
          </p:cNvPr>
          <p:cNvSpPr>
            <a:spLocks noGrp="1"/>
          </p:cNvSpPr>
          <p:nvPr>
            <p:ph type="dt" sz="half" idx="10"/>
          </p:nvPr>
        </p:nvSpPr>
        <p:spPr/>
        <p:txBody>
          <a:bodyPr/>
          <a:lstStyle/>
          <a:p>
            <a:fld id="{9E404C15-D206-4943-93A7-F8307AD1BD65}" type="datetimeFigureOut">
              <a:rPr lang="en-CA" smtClean="0"/>
              <a:t>2024-02-16</a:t>
            </a:fld>
            <a:endParaRPr lang="en-CA"/>
          </a:p>
        </p:txBody>
      </p:sp>
      <p:sp>
        <p:nvSpPr>
          <p:cNvPr id="6" name="Footer Placeholder 5">
            <a:extLst>
              <a:ext uri="{FF2B5EF4-FFF2-40B4-BE49-F238E27FC236}">
                <a16:creationId xmlns:a16="http://schemas.microsoft.com/office/drawing/2014/main" id="{CFC3ABB8-85A6-9FBF-A8BB-11C7535CDB37}"/>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CAF6DF4-69CD-08FC-A13C-4932068D3F1B}"/>
              </a:ext>
            </a:extLst>
          </p:cNvPr>
          <p:cNvSpPr>
            <a:spLocks noGrp="1"/>
          </p:cNvSpPr>
          <p:nvPr>
            <p:ph type="sldNum" sz="quarter" idx="12"/>
          </p:nvPr>
        </p:nvSpPr>
        <p:spPr/>
        <p:txBody>
          <a:bodyPr/>
          <a:lstStyle/>
          <a:p>
            <a:fld id="{4C2C94C1-7147-4D95-A553-AD023E576906}" type="slidenum">
              <a:rPr lang="en-CA" smtClean="0"/>
              <a:t>‹#›</a:t>
            </a:fld>
            <a:endParaRPr lang="en-CA"/>
          </a:p>
        </p:txBody>
      </p:sp>
    </p:spTree>
    <p:extLst>
      <p:ext uri="{BB962C8B-B14F-4D97-AF65-F5344CB8AC3E}">
        <p14:creationId xmlns:p14="http://schemas.microsoft.com/office/powerpoint/2010/main" val="2682947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6E762-3B1C-AAD8-7954-77667D7F22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CDC4BE3C-09E6-1ACC-542B-F88B1D08EC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DEF91E63-9E56-938D-9299-3845A4A43D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E01579-99F4-BA45-8C80-3C626EA2DB0B}"/>
              </a:ext>
            </a:extLst>
          </p:cNvPr>
          <p:cNvSpPr>
            <a:spLocks noGrp="1"/>
          </p:cNvSpPr>
          <p:nvPr>
            <p:ph type="dt" sz="half" idx="10"/>
          </p:nvPr>
        </p:nvSpPr>
        <p:spPr/>
        <p:txBody>
          <a:bodyPr/>
          <a:lstStyle/>
          <a:p>
            <a:fld id="{9E404C15-D206-4943-93A7-F8307AD1BD65}" type="datetimeFigureOut">
              <a:rPr lang="en-CA" smtClean="0"/>
              <a:t>2024-02-16</a:t>
            </a:fld>
            <a:endParaRPr lang="en-CA"/>
          </a:p>
        </p:txBody>
      </p:sp>
      <p:sp>
        <p:nvSpPr>
          <p:cNvPr id="6" name="Footer Placeholder 5">
            <a:extLst>
              <a:ext uri="{FF2B5EF4-FFF2-40B4-BE49-F238E27FC236}">
                <a16:creationId xmlns:a16="http://schemas.microsoft.com/office/drawing/2014/main" id="{050147F3-FC9A-FA47-36EB-4E228249DB4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D29913C-B5D6-BF2B-1A7C-D4EE09ED571D}"/>
              </a:ext>
            </a:extLst>
          </p:cNvPr>
          <p:cNvSpPr>
            <a:spLocks noGrp="1"/>
          </p:cNvSpPr>
          <p:nvPr>
            <p:ph type="sldNum" sz="quarter" idx="12"/>
          </p:nvPr>
        </p:nvSpPr>
        <p:spPr/>
        <p:txBody>
          <a:bodyPr/>
          <a:lstStyle/>
          <a:p>
            <a:fld id="{4C2C94C1-7147-4D95-A553-AD023E576906}" type="slidenum">
              <a:rPr lang="en-CA" smtClean="0"/>
              <a:t>‹#›</a:t>
            </a:fld>
            <a:endParaRPr lang="en-CA"/>
          </a:p>
        </p:txBody>
      </p:sp>
    </p:spTree>
    <p:extLst>
      <p:ext uri="{BB962C8B-B14F-4D97-AF65-F5344CB8AC3E}">
        <p14:creationId xmlns:p14="http://schemas.microsoft.com/office/powerpoint/2010/main" val="19494021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D4031D-2241-A6AB-16F7-5BFC9ACC77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CC43C79B-3F1B-7934-AC75-2EC4F7DFA3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3FA34B4-6AD6-1786-5D2A-6A45CA8339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404C15-D206-4943-93A7-F8307AD1BD65}" type="datetimeFigureOut">
              <a:rPr lang="en-CA" smtClean="0"/>
              <a:t>2024-02-16</a:t>
            </a:fld>
            <a:endParaRPr lang="en-CA"/>
          </a:p>
        </p:txBody>
      </p:sp>
      <p:sp>
        <p:nvSpPr>
          <p:cNvPr id="5" name="Footer Placeholder 4">
            <a:extLst>
              <a:ext uri="{FF2B5EF4-FFF2-40B4-BE49-F238E27FC236}">
                <a16:creationId xmlns:a16="http://schemas.microsoft.com/office/drawing/2014/main" id="{D7278304-72E3-E660-4D88-32DD36AFBE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C2B01F85-8628-7975-47DE-43E515FB21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2C94C1-7147-4D95-A553-AD023E576906}" type="slidenum">
              <a:rPr lang="en-CA" smtClean="0"/>
              <a:t>‹#›</a:t>
            </a:fld>
            <a:endParaRPr lang="en-CA"/>
          </a:p>
        </p:txBody>
      </p:sp>
    </p:spTree>
    <p:extLst>
      <p:ext uri="{BB962C8B-B14F-4D97-AF65-F5344CB8AC3E}">
        <p14:creationId xmlns:p14="http://schemas.microsoft.com/office/powerpoint/2010/main" val="23886030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newswire.ca/news-releases/government-of-canada-announces-investment-to-make-railways-safer-while-reducing-the-impacts-of-climate-change-844086218.html"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www.railcan.ca/blog/canadian-rail-a-driver-of-economic-growth/"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cn.ca/en/delivering-responsibly/community/noise"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cutric-crituc.org/marquee-projects/smart-rail/"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www.cn.ca/cn-environment-policy-en"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www.railcan.ca/publications/how-railways-can-be-part-of-Canadas-climate-change-solution-en"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image" Target="../media/image16.jpg"/></Relationships>
</file>

<file path=ppt/slides/_rels/slide4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CF509-FBA0-33F9-97C9-6B7617BA2278}"/>
              </a:ext>
            </a:extLst>
          </p:cNvPr>
          <p:cNvSpPr>
            <a:spLocks noGrp="1"/>
          </p:cNvSpPr>
          <p:nvPr>
            <p:ph type="ctrTitle"/>
          </p:nvPr>
        </p:nvSpPr>
        <p:spPr>
          <a:xfrm>
            <a:off x="1042219" y="314631"/>
            <a:ext cx="10107562" cy="924079"/>
          </a:xfrm>
        </p:spPr>
        <p:txBody>
          <a:bodyPr>
            <a:normAutofit/>
          </a:bodyPr>
          <a:lstStyle/>
          <a:p>
            <a:r>
              <a:rPr lang="en-CA" b="1" u="sng" dirty="0">
                <a:latin typeface="+mn-lt"/>
              </a:rPr>
              <a:t>Project Recovery (MGMT-6060)</a:t>
            </a:r>
          </a:p>
        </p:txBody>
      </p:sp>
      <p:sp>
        <p:nvSpPr>
          <p:cNvPr id="3" name="Subtitle 2">
            <a:extLst>
              <a:ext uri="{FF2B5EF4-FFF2-40B4-BE49-F238E27FC236}">
                <a16:creationId xmlns:a16="http://schemas.microsoft.com/office/drawing/2014/main" id="{110F1492-C4C5-0B21-E2A3-4D808AF8F941}"/>
              </a:ext>
            </a:extLst>
          </p:cNvPr>
          <p:cNvSpPr>
            <a:spLocks noGrp="1"/>
          </p:cNvSpPr>
          <p:nvPr>
            <p:ph type="subTitle" idx="1"/>
          </p:nvPr>
        </p:nvSpPr>
        <p:spPr>
          <a:xfrm>
            <a:off x="1376516" y="1646903"/>
            <a:ext cx="9144000" cy="822478"/>
          </a:xfrm>
        </p:spPr>
        <p:txBody>
          <a:bodyPr>
            <a:normAutofit fontScale="77500" lnSpcReduction="20000"/>
          </a:bodyPr>
          <a:lstStyle/>
          <a:p>
            <a:r>
              <a:rPr lang="en-CA" sz="4800" b="1" dirty="0"/>
              <a:t>Project Topic: Ottawa-Windsor Express Rail</a:t>
            </a:r>
          </a:p>
        </p:txBody>
      </p:sp>
      <p:sp>
        <p:nvSpPr>
          <p:cNvPr id="4" name="Subtitle 2">
            <a:extLst>
              <a:ext uri="{FF2B5EF4-FFF2-40B4-BE49-F238E27FC236}">
                <a16:creationId xmlns:a16="http://schemas.microsoft.com/office/drawing/2014/main" id="{C7734C7E-B007-AA1C-A0C1-636EC87B538E}"/>
              </a:ext>
            </a:extLst>
          </p:cNvPr>
          <p:cNvSpPr txBox="1">
            <a:spLocks/>
          </p:cNvSpPr>
          <p:nvPr/>
        </p:nvSpPr>
        <p:spPr>
          <a:xfrm>
            <a:off x="1516996" y="2394386"/>
            <a:ext cx="9298488" cy="398846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3600" b="1" dirty="0"/>
              <a:t>Team Members (Team 09</a:t>
            </a:r>
            <a:r>
              <a:rPr lang="en-CA" sz="5100" b="1" dirty="0"/>
              <a:t>)</a:t>
            </a:r>
          </a:p>
          <a:p>
            <a:r>
              <a:rPr lang="en-CA" sz="2800" dirty="0"/>
              <a:t>M </a:t>
            </a:r>
            <a:r>
              <a:rPr lang="en-CA" sz="2800" dirty="0" err="1"/>
              <a:t>M</a:t>
            </a:r>
            <a:r>
              <a:rPr lang="en-CA" sz="2800" dirty="0"/>
              <a:t> Navid Al Adnan (1169345)</a:t>
            </a:r>
          </a:p>
          <a:p>
            <a:r>
              <a:rPr lang="en-CA" sz="2800" dirty="0"/>
              <a:t>Rona R. Bautista (0897048)</a:t>
            </a:r>
          </a:p>
          <a:p>
            <a:r>
              <a:rPr lang="en-CA" sz="2800" dirty="0" err="1"/>
              <a:t>Hitenkumar</a:t>
            </a:r>
            <a:r>
              <a:rPr lang="en-CA" sz="2800" dirty="0"/>
              <a:t> B. Patel (1120292)</a:t>
            </a:r>
          </a:p>
          <a:p>
            <a:r>
              <a:rPr lang="en-CA" sz="2800" dirty="0"/>
              <a:t>Ronisha Pokharel (1187263)</a:t>
            </a:r>
          </a:p>
          <a:p>
            <a:r>
              <a:rPr lang="en-CA" sz="2800" dirty="0"/>
              <a:t>Gihan </a:t>
            </a:r>
            <a:r>
              <a:rPr lang="en-CA" sz="2800" dirty="0" err="1"/>
              <a:t>Shamike</a:t>
            </a:r>
            <a:r>
              <a:rPr lang="en-CA" sz="2800" dirty="0"/>
              <a:t> Liyanage (1142109)</a:t>
            </a:r>
          </a:p>
          <a:p>
            <a:endParaRPr lang="en-CA" sz="4000" dirty="0"/>
          </a:p>
        </p:txBody>
      </p:sp>
      <p:sp>
        <p:nvSpPr>
          <p:cNvPr id="5" name="Subtitle 2">
            <a:extLst>
              <a:ext uri="{FF2B5EF4-FFF2-40B4-BE49-F238E27FC236}">
                <a16:creationId xmlns:a16="http://schemas.microsoft.com/office/drawing/2014/main" id="{AC002BB9-BC80-AF36-93FC-E0E50AC4A2CA}"/>
              </a:ext>
            </a:extLst>
          </p:cNvPr>
          <p:cNvSpPr txBox="1">
            <a:spLocks/>
          </p:cNvSpPr>
          <p:nvPr/>
        </p:nvSpPr>
        <p:spPr>
          <a:xfrm>
            <a:off x="894264" y="6207585"/>
            <a:ext cx="10889226" cy="65041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b="1" dirty="0"/>
              <a:t>Disclaimer:</a:t>
            </a:r>
            <a:r>
              <a:rPr lang="en-US" sz="1400" dirty="0"/>
              <a:t> This project is created for academic purposes only. It is not sponsored by or reviewed by any real organizations discussed in this report.</a:t>
            </a:r>
            <a:endParaRPr lang="en-CA" sz="1600" dirty="0"/>
          </a:p>
        </p:txBody>
      </p:sp>
    </p:spTree>
    <p:extLst>
      <p:ext uri="{BB962C8B-B14F-4D97-AF65-F5344CB8AC3E}">
        <p14:creationId xmlns:p14="http://schemas.microsoft.com/office/powerpoint/2010/main" val="2596256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2A8B1C-8689-0397-023B-4C4C9FC543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522130-231C-1B0C-19E7-6253D7D40C29}"/>
              </a:ext>
            </a:extLst>
          </p:cNvPr>
          <p:cNvSpPr>
            <a:spLocks noGrp="1"/>
          </p:cNvSpPr>
          <p:nvPr>
            <p:ph type="title"/>
          </p:nvPr>
        </p:nvSpPr>
        <p:spPr>
          <a:xfrm>
            <a:off x="720213" y="365124"/>
            <a:ext cx="10515600" cy="1325563"/>
          </a:xfrm>
        </p:spPr>
        <p:txBody>
          <a:bodyPr>
            <a:normAutofit/>
          </a:bodyPr>
          <a:lstStyle/>
          <a:p>
            <a:pPr algn="ctr"/>
            <a:r>
              <a:rPr lang="en-US" sz="3600" b="1" dirty="0">
                <a:latin typeface="+mn-lt"/>
              </a:rPr>
              <a:t>Project Objectives</a:t>
            </a:r>
            <a:endParaRPr lang="en-CA" sz="2400" b="1" dirty="0">
              <a:latin typeface="+mn-lt"/>
            </a:endParaRPr>
          </a:p>
        </p:txBody>
      </p:sp>
      <p:sp>
        <p:nvSpPr>
          <p:cNvPr id="3" name="Content Placeholder 2">
            <a:extLst>
              <a:ext uri="{FF2B5EF4-FFF2-40B4-BE49-F238E27FC236}">
                <a16:creationId xmlns:a16="http://schemas.microsoft.com/office/drawing/2014/main" id="{D5AF4AD7-EAB3-F552-6F79-1E5B7005CD72}"/>
              </a:ext>
            </a:extLst>
          </p:cNvPr>
          <p:cNvSpPr>
            <a:spLocks noGrp="1"/>
          </p:cNvSpPr>
          <p:nvPr>
            <p:ph idx="1"/>
          </p:nvPr>
        </p:nvSpPr>
        <p:spPr>
          <a:xfrm>
            <a:off x="838200" y="1502545"/>
            <a:ext cx="10515600" cy="4065741"/>
          </a:xfrm>
        </p:spPr>
        <p:txBody>
          <a:bodyPr>
            <a:noAutofit/>
          </a:bodyPr>
          <a:lstStyle/>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cs typeface="Times New Roman" panose="02020603050405020304" pitchFamily="18" charset="0"/>
              </a:rPr>
              <a:t>Marketing</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Meeting Market Needs</a:t>
            </a:r>
            <a:r>
              <a:rPr lang="en-US" sz="1800" dirty="0">
                <a:effectLst/>
                <a:latin typeface="Calibri" panose="020F0502020204030204" pitchFamily="34" charset="0"/>
                <a:ea typeface="Calibri" panose="020F0502020204030204" pitchFamily="34" charset="0"/>
                <a:cs typeface="Times New Roman" panose="02020603050405020304" pitchFamily="18" charset="0"/>
              </a:rPr>
              <a:t>: Identify and address specific market needs through in-depth market research.</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Communicating Sustainability</a:t>
            </a:r>
            <a:r>
              <a:rPr lang="en-US" sz="1800" dirty="0">
                <a:effectLst/>
                <a:latin typeface="Calibri" panose="020F0502020204030204" pitchFamily="34" charset="0"/>
                <a:ea typeface="Calibri" panose="020F0502020204030204" pitchFamily="34" charset="0"/>
                <a:cs typeface="Times New Roman" panose="02020603050405020304" pitchFamily="18" charset="0"/>
              </a:rPr>
              <a:t>: Emphasize environmental benefits, positioning the high-speed rail system as a sustainable mode of transportation.</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Enhanced Connectivity for Remote Working</a:t>
            </a:r>
            <a:r>
              <a:rPr lang="en-US" sz="1800" dirty="0">
                <a:effectLst/>
                <a:latin typeface="Calibri" panose="020F0502020204030204" pitchFamily="34" charset="0"/>
                <a:ea typeface="Calibri" panose="020F0502020204030204" pitchFamily="34" charset="0"/>
                <a:cs typeface="Times New Roman" panose="02020603050405020304" pitchFamily="18" charset="0"/>
              </a:rPr>
              <a:t>: Highlight the high-speed rail system as a facilitator of remote working by providing a comfortable and connected travel environment.</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Smart City Integration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Communicate the project's role in contributing to smart city initiatives by reducing urban congestion and promoting sustainable urban development.</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Cultural and Educational Experiences</a:t>
            </a:r>
            <a:r>
              <a:rPr lang="en-US" sz="1800" dirty="0">
                <a:effectLst/>
                <a:latin typeface="Calibri" panose="020F0502020204030204" pitchFamily="34" charset="0"/>
                <a:ea typeface="Calibri" panose="020F0502020204030204" pitchFamily="34" charset="0"/>
                <a:cs typeface="Times New Roman" panose="02020603050405020304" pitchFamily="18" charset="0"/>
              </a:rPr>
              <a:t>: Position the high-speed rail system as a gateway to cultural and educational exploration, promoting tourism and easy access to historical sites and educational institutions.</a:t>
            </a:r>
          </a:p>
          <a:p>
            <a:pPr marL="0" marR="0">
              <a:lnSpc>
                <a:spcPct val="107000"/>
              </a:lnSpc>
              <a:spcBef>
                <a:spcPts val="0"/>
              </a:spcBef>
              <a:spcAft>
                <a:spcPts val="800"/>
              </a:spcAft>
            </a:pPr>
            <a:endParaRPr lang="en-CA" sz="1800" i="0" u="none" strike="noStrike" dirty="0">
              <a:solidFill>
                <a:srgbClr val="333333"/>
              </a:solidFill>
              <a:effectLst/>
              <a:latin typeface="Helvetica" pitchFamily="2" charset="0"/>
            </a:endParaRPr>
          </a:p>
        </p:txBody>
      </p:sp>
      <p:sp>
        <p:nvSpPr>
          <p:cNvPr id="4" name="Subtitle 2">
            <a:extLst>
              <a:ext uri="{FF2B5EF4-FFF2-40B4-BE49-F238E27FC236}">
                <a16:creationId xmlns:a16="http://schemas.microsoft.com/office/drawing/2014/main" id="{B0757BE0-0CF4-0088-C0FE-E4FFD146C4A7}"/>
              </a:ext>
            </a:extLst>
          </p:cNvPr>
          <p:cNvSpPr txBox="1">
            <a:spLocks/>
          </p:cNvSpPr>
          <p:nvPr/>
        </p:nvSpPr>
        <p:spPr>
          <a:xfrm>
            <a:off x="135706" y="6061811"/>
            <a:ext cx="11920588" cy="6504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r>
              <a:rPr lang="en-US" sz="1400" dirty="0">
                <a:effectLst/>
              </a:rPr>
              <a:t> </a:t>
            </a:r>
          </a:p>
          <a:p>
            <a:pPr algn="l">
              <a:spcBef>
                <a:spcPts val="0"/>
              </a:spcBef>
            </a:pPr>
            <a:r>
              <a:rPr lang="en-US" sz="1100" dirty="0">
                <a:effectLst/>
              </a:rPr>
              <a:t>CALIFORNIA HIGH-SPEED TRAIN PROJECT . (n.d.-a). https://railroads.dot.gov/sites/fra.dot.gov/files/fra_net/2239/01.pdf </a:t>
            </a:r>
          </a:p>
          <a:p>
            <a:pPr algn="l">
              <a:spcBef>
                <a:spcPts val="0"/>
              </a:spcBef>
            </a:pPr>
            <a:endParaRPr lang="en-US" sz="1400" dirty="0">
              <a:effectLst/>
            </a:endParaRPr>
          </a:p>
        </p:txBody>
      </p:sp>
    </p:spTree>
    <p:extLst>
      <p:ext uri="{BB962C8B-B14F-4D97-AF65-F5344CB8AC3E}">
        <p14:creationId xmlns:p14="http://schemas.microsoft.com/office/powerpoint/2010/main" val="29230306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8DD011-5229-9DA6-48E4-FA172C5DEA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13D4AB-3377-B170-1DAE-C9DB5CF17EB2}"/>
              </a:ext>
            </a:extLst>
          </p:cNvPr>
          <p:cNvSpPr>
            <a:spLocks noGrp="1"/>
          </p:cNvSpPr>
          <p:nvPr>
            <p:ph type="title"/>
          </p:nvPr>
        </p:nvSpPr>
        <p:spPr>
          <a:xfrm>
            <a:off x="720213" y="365124"/>
            <a:ext cx="10515600" cy="1325563"/>
          </a:xfrm>
        </p:spPr>
        <p:txBody>
          <a:bodyPr>
            <a:normAutofit/>
          </a:bodyPr>
          <a:lstStyle/>
          <a:p>
            <a:pPr algn="ctr"/>
            <a:r>
              <a:rPr lang="en-US" sz="3600" b="1" dirty="0">
                <a:latin typeface="+mn-lt"/>
              </a:rPr>
              <a:t>Project Objectives</a:t>
            </a:r>
            <a:endParaRPr lang="en-CA" sz="2400" b="1" dirty="0">
              <a:latin typeface="+mn-lt"/>
            </a:endParaRPr>
          </a:p>
        </p:txBody>
      </p:sp>
      <p:sp>
        <p:nvSpPr>
          <p:cNvPr id="3" name="Content Placeholder 2">
            <a:extLst>
              <a:ext uri="{FF2B5EF4-FFF2-40B4-BE49-F238E27FC236}">
                <a16:creationId xmlns:a16="http://schemas.microsoft.com/office/drawing/2014/main" id="{4E84F32B-A54B-B1AF-4321-487AB069D7F2}"/>
              </a:ext>
            </a:extLst>
          </p:cNvPr>
          <p:cNvSpPr>
            <a:spLocks noGrp="1"/>
          </p:cNvSpPr>
          <p:nvPr>
            <p:ph idx="1"/>
          </p:nvPr>
        </p:nvSpPr>
        <p:spPr>
          <a:xfrm>
            <a:off x="838200" y="1502546"/>
            <a:ext cx="10515600" cy="3342410"/>
          </a:xfrm>
        </p:spPr>
        <p:txBody>
          <a:bodyPr>
            <a:noAutofit/>
          </a:bodyPr>
          <a:lstStyle/>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Affordable Housing Solutions</a:t>
            </a:r>
            <a:r>
              <a:rPr lang="en-US" sz="1800" dirty="0">
                <a:effectLst/>
                <a:latin typeface="Calibri" panose="020F0502020204030204" pitchFamily="34" charset="0"/>
                <a:ea typeface="Calibri" panose="020F0502020204030204" pitchFamily="34" charset="0"/>
                <a:cs typeface="Times New Roman" panose="02020603050405020304" pitchFamily="18" charset="0"/>
              </a:rPr>
              <a:t>: Promote the high-speed rail as a catalyst for decentralization, allowing residents to live in more affordable neighborhoods while maintaining accessibility to employment opportunities.</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Digital Engagement and Community Involvement</a:t>
            </a:r>
            <a:r>
              <a:rPr lang="en-US" sz="1800" dirty="0">
                <a:effectLst/>
                <a:latin typeface="Calibri" panose="020F0502020204030204" pitchFamily="34" charset="0"/>
                <a:ea typeface="Calibri" panose="020F0502020204030204" pitchFamily="34" charset="0"/>
                <a:cs typeface="Times New Roman" panose="02020603050405020304" pitchFamily="18" charset="0"/>
              </a:rPr>
              <a:t>: Utilize digital platforms for engaging the community and potential passengers, fostering community involvement through feedback mechanisms.</a:t>
            </a:r>
            <a:endParaRPr lang="en-CA" sz="1800" i="0" u="none" strike="noStrike" dirty="0">
              <a:solidFill>
                <a:srgbClr val="333333"/>
              </a:solidFill>
              <a:effectLst/>
              <a:latin typeface="Helvetica" pitchFamily="2" charset="0"/>
            </a:endParaRPr>
          </a:p>
        </p:txBody>
      </p:sp>
      <p:sp>
        <p:nvSpPr>
          <p:cNvPr id="4" name="Subtitle 2">
            <a:extLst>
              <a:ext uri="{FF2B5EF4-FFF2-40B4-BE49-F238E27FC236}">
                <a16:creationId xmlns:a16="http://schemas.microsoft.com/office/drawing/2014/main" id="{D06F2CC0-0BA7-4AAB-7EA7-92D7691628D0}"/>
              </a:ext>
            </a:extLst>
          </p:cNvPr>
          <p:cNvSpPr txBox="1">
            <a:spLocks/>
          </p:cNvSpPr>
          <p:nvPr/>
        </p:nvSpPr>
        <p:spPr>
          <a:xfrm>
            <a:off x="135706" y="6061811"/>
            <a:ext cx="11920588" cy="6504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r>
              <a:rPr lang="en-US" sz="1400" dirty="0">
                <a:effectLst/>
              </a:rPr>
              <a:t> </a:t>
            </a:r>
          </a:p>
          <a:p>
            <a:pPr algn="l">
              <a:spcBef>
                <a:spcPts val="0"/>
              </a:spcBef>
            </a:pPr>
            <a:r>
              <a:rPr lang="en-US" sz="1100" dirty="0">
                <a:effectLst/>
              </a:rPr>
              <a:t>CALIFORNIA HIGH-SPEED TRAIN PROJECT . (n.d.-a). https://railroads.dot.gov/sites/fra.dot.gov/files/fra_net/2239/01.pdf </a:t>
            </a:r>
          </a:p>
          <a:p>
            <a:pPr algn="l">
              <a:spcBef>
                <a:spcPts val="0"/>
              </a:spcBef>
            </a:pPr>
            <a:endParaRPr lang="en-US" sz="1400" dirty="0">
              <a:effectLst/>
            </a:endParaRPr>
          </a:p>
        </p:txBody>
      </p:sp>
    </p:spTree>
    <p:extLst>
      <p:ext uri="{BB962C8B-B14F-4D97-AF65-F5344CB8AC3E}">
        <p14:creationId xmlns:p14="http://schemas.microsoft.com/office/powerpoint/2010/main" val="22821304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838200" y="320881"/>
            <a:ext cx="10515600" cy="1109714"/>
          </a:xfrm>
        </p:spPr>
        <p:txBody>
          <a:bodyPr>
            <a:normAutofit/>
          </a:bodyPr>
          <a:lstStyle/>
          <a:p>
            <a:pPr algn="ctr"/>
            <a:r>
              <a:rPr lang="en-US" sz="3600" b="1" dirty="0">
                <a:latin typeface="+mn-lt"/>
              </a:rPr>
              <a:t>Expected Benefits – Economic Value</a:t>
            </a:r>
            <a:endParaRPr lang="en-CA" sz="2400" b="1" dirty="0">
              <a:latin typeface="+mn-lt"/>
            </a:endParaRPr>
          </a:p>
        </p:txBody>
      </p:sp>
      <p:sp>
        <p:nvSpPr>
          <p:cNvPr id="3" name="Content Placeholder 2">
            <a:extLst>
              <a:ext uri="{FF2B5EF4-FFF2-40B4-BE49-F238E27FC236}">
                <a16:creationId xmlns:a16="http://schemas.microsoft.com/office/drawing/2014/main" id="{47627BA8-08DA-C5E8-5402-CA11B72E87E9}"/>
              </a:ext>
            </a:extLst>
          </p:cNvPr>
          <p:cNvSpPr>
            <a:spLocks noGrp="1"/>
          </p:cNvSpPr>
          <p:nvPr>
            <p:ph idx="1"/>
          </p:nvPr>
        </p:nvSpPr>
        <p:spPr>
          <a:xfrm>
            <a:off x="690716" y="1301445"/>
            <a:ext cx="10515600" cy="4498854"/>
          </a:xfrm>
        </p:spPr>
        <p:txBody>
          <a:bodyPr>
            <a:noAutofit/>
          </a:bodyPr>
          <a:lstStyle/>
          <a:p>
            <a:pPr marL="0" marR="0" indent="0">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Increased Productivity and Innovation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reduction in travel time and enhanced connectivity will contribute to increased productivity and encourage innovation in various sectors.</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Supply Chain Optimization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improved transportation network will optimize supply chain logistics, reducing lead times for the movement of goods, leading to cost savings and increased competitiveness.</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Technology Transfer and Skill Development</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construction and operation of the high-speed rail system will necessitate the adoption of advanced technologies, leading to technology transfer and skill development.</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Real Estate Development and Value Appreciation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Areas around high-speed rail stations are likely to experience increased real estate development and value appreciation, stimulating economic growth and attracting investment.</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Global Business Opportunities</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improved connectivity can position the region as a hub for international business, attracting global companies and increasing foreign direct investment</a:t>
            </a:r>
          </a:p>
          <a:p>
            <a:pPr marL="0" indent="0" algn="l">
              <a:lnSpc>
                <a:spcPct val="100000"/>
              </a:lnSpc>
              <a:buNone/>
            </a:pPr>
            <a:endParaRPr lang="en-US" sz="1800" dirty="0"/>
          </a:p>
        </p:txBody>
      </p:sp>
      <p:sp>
        <p:nvSpPr>
          <p:cNvPr id="4" name="Subtitle 2">
            <a:extLst>
              <a:ext uri="{FF2B5EF4-FFF2-40B4-BE49-F238E27FC236}">
                <a16:creationId xmlns:a16="http://schemas.microsoft.com/office/drawing/2014/main" id="{96058F69-AA4F-8502-5379-197428DA3ADA}"/>
              </a:ext>
            </a:extLst>
          </p:cNvPr>
          <p:cNvSpPr txBox="1">
            <a:spLocks/>
          </p:cNvSpPr>
          <p:nvPr/>
        </p:nvSpPr>
        <p:spPr>
          <a:xfrm>
            <a:off x="135706" y="6061811"/>
            <a:ext cx="11920588" cy="6504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r>
              <a:rPr lang="en-US" sz="1400" dirty="0">
                <a:effectLst/>
              </a:rPr>
              <a:t> </a:t>
            </a:r>
          </a:p>
          <a:p>
            <a:pPr algn="l">
              <a:spcBef>
                <a:spcPts val="0"/>
              </a:spcBef>
            </a:pPr>
            <a:r>
              <a:rPr lang="en-US" sz="1200" dirty="0">
                <a:effectLst/>
              </a:rPr>
              <a:t>American Public Transportation Association. (2021, March 17).</a:t>
            </a:r>
            <a:r>
              <a:rPr lang="en-US" sz="1200" i="1" dirty="0">
                <a:effectLst/>
              </a:rPr>
              <a:t> Benefits of high-speed rail for the United States</a:t>
            </a:r>
            <a:r>
              <a:rPr lang="en-US" sz="1200" dirty="0">
                <a:effectLst/>
              </a:rPr>
              <a:t>. https://www.apta.com/research-technical-resources/high-speed-passenger-rail/benefits-of-high-speed-rail-for-the-united-states</a:t>
            </a:r>
            <a:endParaRPr lang="en-CA" sz="1200" b="1" dirty="0"/>
          </a:p>
        </p:txBody>
      </p:sp>
    </p:spTree>
    <p:extLst>
      <p:ext uri="{BB962C8B-B14F-4D97-AF65-F5344CB8AC3E}">
        <p14:creationId xmlns:p14="http://schemas.microsoft.com/office/powerpoint/2010/main" val="2153400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075DAD-7369-BE30-ACB0-308A55466C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356BD9-3626-5B7E-895D-16025549E480}"/>
              </a:ext>
            </a:extLst>
          </p:cNvPr>
          <p:cNvSpPr>
            <a:spLocks noGrp="1"/>
          </p:cNvSpPr>
          <p:nvPr>
            <p:ph type="title"/>
          </p:nvPr>
        </p:nvSpPr>
        <p:spPr>
          <a:xfrm>
            <a:off x="838200" y="320881"/>
            <a:ext cx="10515600" cy="1109714"/>
          </a:xfrm>
        </p:spPr>
        <p:txBody>
          <a:bodyPr>
            <a:normAutofit/>
          </a:bodyPr>
          <a:lstStyle/>
          <a:p>
            <a:pPr algn="ctr"/>
            <a:r>
              <a:rPr lang="en-US" sz="3600" b="1" dirty="0">
                <a:latin typeface="+mn-lt"/>
              </a:rPr>
              <a:t>Expected Benefits – Social</a:t>
            </a:r>
            <a:endParaRPr lang="en-CA" sz="2400" b="1" dirty="0">
              <a:latin typeface="+mn-lt"/>
            </a:endParaRPr>
          </a:p>
        </p:txBody>
      </p:sp>
      <p:sp>
        <p:nvSpPr>
          <p:cNvPr id="3" name="Content Placeholder 2">
            <a:extLst>
              <a:ext uri="{FF2B5EF4-FFF2-40B4-BE49-F238E27FC236}">
                <a16:creationId xmlns:a16="http://schemas.microsoft.com/office/drawing/2014/main" id="{9B6C3AE6-6C02-9EC7-07BB-EDA581EBF123}"/>
              </a:ext>
            </a:extLst>
          </p:cNvPr>
          <p:cNvSpPr>
            <a:spLocks noGrp="1"/>
          </p:cNvSpPr>
          <p:nvPr>
            <p:ph idx="1"/>
          </p:nvPr>
        </p:nvSpPr>
        <p:spPr>
          <a:xfrm>
            <a:off x="690716" y="1301445"/>
            <a:ext cx="10515600" cy="4498854"/>
          </a:xfrm>
        </p:spPr>
        <p:txBody>
          <a:bodyPr>
            <a:noAutofit/>
          </a:bodyPr>
          <a:lstStyle/>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Health and Well-being Improvements</a:t>
            </a:r>
            <a:r>
              <a:rPr lang="en-US" sz="1800" dirty="0">
                <a:effectLst/>
                <a:latin typeface="Calibri" panose="020F0502020204030204" pitchFamily="34" charset="0"/>
                <a:ea typeface="Calibri" panose="020F0502020204030204" pitchFamily="34" charset="0"/>
                <a:cs typeface="Times New Roman" panose="02020603050405020304" pitchFamily="18" charset="0"/>
              </a:rPr>
              <a:t>: Reduced commuting times and stress associated with congestion can contribute to improvements in public health and well-being.</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Educational Access and Collaboration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High-speed rail facilitates easier access to educational institutions, fostering collaboration between universities and research centers across regions.</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Community Engagement and Cultural Diversity</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enhanced connectivity can promote community engagement and lead to a more diverse and culturally rich society.</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Inclusive Economic Growth</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benefits of the high-speed rail project can be distributed more inclusively, ensuring that marginalized communities also experience positive impacts.</a:t>
            </a:r>
          </a:p>
          <a:p>
            <a:r>
              <a:rPr lang="en-US" sz="1800" b="1" dirty="0">
                <a:effectLst/>
                <a:latin typeface="Calibri" panose="020F0502020204030204" pitchFamily="34" charset="0"/>
                <a:ea typeface="Calibri" panose="020F0502020204030204" pitchFamily="34" charset="0"/>
                <a:cs typeface="Times New Roman" panose="02020603050405020304" pitchFamily="18" charset="0"/>
              </a:rPr>
              <a:t>Tourism Experience Enhancement</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focus can be on enhancing the overall tourism experience, including developing cultural events, heritage preservation initiatives, and sustainable tourism practices</a:t>
            </a:r>
            <a:endParaRPr lang="en-US" sz="1800" dirty="0"/>
          </a:p>
        </p:txBody>
      </p:sp>
      <p:sp>
        <p:nvSpPr>
          <p:cNvPr id="4" name="Subtitle 2">
            <a:extLst>
              <a:ext uri="{FF2B5EF4-FFF2-40B4-BE49-F238E27FC236}">
                <a16:creationId xmlns:a16="http://schemas.microsoft.com/office/drawing/2014/main" id="{4A8D55FC-7E09-C6D2-629D-14E7BD1E1180}"/>
              </a:ext>
            </a:extLst>
          </p:cNvPr>
          <p:cNvSpPr txBox="1">
            <a:spLocks/>
          </p:cNvSpPr>
          <p:nvPr/>
        </p:nvSpPr>
        <p:spPr>
          <a:xfrm>
            <a:off x="135706" y="6061811"/>
            <a:ext cx="11920588" cy="6504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US" sz="1100" dirty="0">
                <a:effectLst/>
              </a:rPr>
              <a:t>American Public Transportation Association. (2021, March 17).</a:t>
            </a:r>
            <a:r>
              <a:rPr lang="en-US" sz="1100" i="1" dirty="0">
                <a:effectLst/>
              </a:rPr>
              <a:t> Benefits of high-speed rail for the United States</a:t>
            </a:r>
            <a:r>
              <a:rPr lang="en-US" sz="1100" dirty="0">
                <a:effectLst/>
              </a:rPr>
              <a:t>. https://www.apta.com/research-technical-resources/high-speed-passenger-rail/benefits-of-high-speed-rail-for-the-united-states/ </a:t>
            </a:r>
          </a:p>
          <a:p>
            <a:pPr algn="l">
              <a:spcBef>
                <a:spcPts val="0"/>
              </a:spcBef>
            </a:pPr>
            <a:endParaRPr lang="en-CA" sz="1400" b="1" dirty="0"/>
          </a:p>
        </p:txBody>
      </p:sp>
    </p:spTree>
    <p:extLst>
      <p:ext uri="{BB962C8B-B14F-4D97-AF65-F5344CB8AC3E}">
        <p14:creationId xmlns:p14="http://schemas.microsoft.com/office/powerpoint/2010/main" val="10010885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4EB725-73E7-189E-BBB7-B8A5BCC0D9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69A5E4-8FA2-F6A1-8539-A60FD412276C}"/>
              </a:ext>
            </a:extLst>
          </p:cNvPr>
          <p:cNvSpPr>
            <a:spLocks noGrp="1"/>
          </p:cNvSpPr>
          <p:nvPr>
            <p:ph type="title"/>
          </p:nvPr>
        </p:nvSpPr>
        <p:spPr>
          <a:xfrm>
            <a:off x="838200" y="320881"/>
            <a:ext cx="10515600" cy="1109714"/>
          </a:xfrm>
        </p:spPr>
        <p:txBody>
          <a:bodyPr>
            <a:normAutofit/>
          </a:bodyPr>
          <a:lstStyle/>
          <a:p>
            <a:pPr algn="ctr"/>
            <a:r>
              <a:rPr lang="en-US" sz="3600" b="1" dirty="0">
                <a:latin typeface="+mn-lt"/>
              </a:rPr>
              <a:t>Expected Benefits – Environmental Accountability</a:t>
            </a:r>
            <a:endParaRPr lang="en-CA" sz="3600" b="1" dirty="0">
              <a:latin typeface="+mn-lt"/>
            </a:endParaRPr>
          </a:p>
        </p:txBody>
      </p:sp>
      <p:sp>
        <p:nvSpPr>
          <p:cNvPr id="3" name="Content Placeholder 2">
            <a:extLst>
              <a:ext uri="{FF2B5EF4-FFF2-40B4-BE49-F238E27FC236}">
                <a16:creationId xmlns:a16="http://schemas.microsoft.com/office/drawing/2014/main" id="{5414B75B-1415-7DFD-CF09-85179BBF9EFA}"/>
              </a:ext>
            </a:extLst>
          </p:cNvPr>
          <p:cNvSpPr>
            <a:spLocks noGrp="1"/>
          </p:cNvSpPr>
          <p:nvPr>
            <p:ph idx="1"/>
          </p:nvPr>
        </p:nvSpPr>
        <p:spPr>
          <a:xfrm>
            <a:off x="690716" y="1301445"/>
            <a:ext cx="10515600" cy="4498854"/>
          </a:xfrm>
        </p:spPr>
        <p:txBody>
          <a:bodyPr>
            <a:noAutofit/>
          </a:bodyPr>
          <a:lstStyle/>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Renewable Energy Integration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An emphasis can be placed on integrating renewable energy sources into the rail system to further reduce the project's carbon footprint.</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Biodiversity Conservation Initiatives</a:t>
            </a:r>
            <a:r>
              <a:rPr lang="en-US" sz="1800" dirty="0">
                <a:effectLst/>
                <a:latin typeface="Calibri" panose="020F0502020204030204" pitchFamily="34" charset="0"/>
                <a:ea typeface="Calibri" panose="020F0502020204030204" pitchFamily="34" charset="0"/>
                <a:cs typeface="Times New Roman" panose="02020603050405020304" pitchFamily="18" charset="0"/>
              </a:rPr>
              <a:t>: Conservation initiatives can be implemented to protect local biodiversity affected by the rail project, including habitat restoration programs and ecological monitoring.</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Circular Economy Practices</a:t>
            </a:r>
            <a:r>
              <a:rPr lang="en-US" sz="1800" dirty="0">
                <a:effectLst/>
                <a:latin typeface="Calibri" panose="020F0502020204030204" pitchFamily="34" charset="0"/>
                <a:ea typeface="Calibri" panose="020F0502020204030204" pitchFamily="34" charset="0"/>
                <a:cs typeface="Times New Roman" panose="02020603050405020304" pitchFamily="18" charset="0"/>
              </a:rPr>
              <a:t>: Implementing circular economy practices can minimize waste generation during both the construction and operational phases.</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Carbon Offsetting and Emission Reduction Programs</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project can engage in carbon offsetting programs and emission reduction initiatives to compensate for the environmental impact.</a:t>
            </a:r>
          </a:p>
          <a:p>
            <a:r>
              <a:rPr lang="en-US" sz="1800" b="1" dirty="0">
                <a:effectLst/>
                <a:latin typeface="Calibri" panose="020F0502020204030204" pitchFamily="34" charset="0"/>
                <a:ea typeface="Calibri" panose="020F0502020204030204" pitchFamily="34" charset="0"/>
                <a:cs typeface="Times New Roman" panose="02020603050405020304" pitchFamily="18" charset="0"/>
              </a:rPr>
              <a:t>Public Awareness and Environmental Education: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Establishing public awareness campaigns and environmental education programs can inform the community about the project's environmental initiatives.</a:t>
            </a:r>
            <a:endParaRPr lang="en-US" sz="1800" dirty="0"/>
          </a:p>
        </p:txBody>
      </p:sp>
      <p:sp>
        <p:nvSpPr>
          <p:cNvPr id="4" name="Subtitle 2">
            <a:extLst>
              <a:ext uri="{FF2B5EF4-FFF2-40B4-BE49-F238E27FC236}">
                <a16:creationId xmlns:a16="http://schemas.microsoft.com/office/drawing/2014/main" id="{6A5A78D7-47C0-2D06-1044-AFE9F1F6002C}"/>
              </a:ext>
            </a:extLst>
          </p:cNvPr>
          <p:cNvSpPr txBox="1">
            <a:spLocks/>
          </p:cNvSpPr>
          <p:nvPr/>
        </p:nvSpPr>
        <p:spPr>
          <a:xfrm>
            <a:off x="135706" y="6061811"/>
            <a:ext cx="11920588" cy="6504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US" sz="1200" dirty="0">
                <a:effectLst/>
              </a:rPr>
              <a:t>American Public Transportation Association. (2021, March 17).</a:t>
            </a:r>
            <a:r>
              <a:rPr lang="en-US" sz="1200" i="1" dirty="0">
                <a:effectLst/>
              </a:rPr>
              <a:t> Benefits of high-speed rail for the United States</a:t>
            </a:r>
            <a:r>
              <a:rPr lang="en-US" sz="1200" dirty="0">
                <a:effectLst/>
              </a:rPr>
              <a:t>. https://www.apta.com/research-technical-resources/high-speed-passenger-rail/benefits-of-high-speed-rail-for-the-united-states</a:t>
            </a:r>
            <a:endParaRPr lang="en-CA" sz="1200" b="1" dirty="0"/>
          </a:p>
        </p:txBody>
      </p:sp>
    </p:spTree>
    <p:extLst>
      <p:ext uri="{BB962C8B-B14F-4D97-AF65-F5344CB8AC3E}">
        <p14:creationId xmlns:p14="http://schemas.microsoft.com/office/powerpoint/2010/main" val="42502175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0244D-1BD5-2004-27C6-A7F8FFB83F2E}"/>
              </a:ext>
            </a:extLst>
          </p:cNvPr>
          <p:cNvSpPr>
            <a:spLocks noGrp="1"/>
          </p:cNvSpPr>
          <p:nvPr>
            <p:ph type="title"/>
          </p:nvPr>
        </p:nvSpPr>
        <p:spPr/>
        <p:txBody>
          <a:bodyPr/>
          <a:lstStyle/>
          <a:p>
            <a:pPr algn="ctr"/>
            <a:r>
              <a:rPr lang="en-US" dirty="0"/>
              <a:t>PESTLE Analysis </a:t>
            </a:r>
          </a:p>
        </p:txBody>
      </p:sp>
      <p:sp>
        <p:nvSpPr>
          <p:cNvPr id="3" name="Content Placeholder 2">
            <a:extLst>
              <a:ext uri="{FF2B5EF4-FFF2-40B4-BE49-F238E27FC236}">
                <a16:creationId xmlns:a16="http://schemas.microsoft.com/office/drawing/2014/main" id="{035EFA06-C2D6-7766-C501-6C80B6B657EB}"/>
              </a:ext>
            </a:extLst>
          </p:cNvPr>
          <p:cNvSpPr>
            <a:spLocks noGrp="1"/>
          </p:cNvSpPr>
          <p:nvPr>
            <p:ph idx="1"/>
          </p:nvPr>
        </p:nvSpPr>
        <p:spPr>
          <a:xfrm>
            <a:off x="838200" y="1393825"/>
            <a:ext cx="10515600" cy="4351338"/>
          </a:xfrm>
        </p:spPr>
        <p:txBody>
          <a:bodyPr>
            <a:normAutofit/>
          </a:bodyPr>
          <a:lstStyle/>
          <a:p>
            <a:pPr marL="393700" indent="-393700">
              <a:buNone/>
            </a:pPr>
            <a:r>
              <a:rPr lang="en-US" sz="1800" dirty="0"/>
              <a:t>Political:</a:t>
            </a:r>
          </a:p>
          <a:p>
            <a:pPr algn="just"/>
            <a:r>
              <a:rPr lang="en-US" sz="1800" dirty="0"/>
              <a:t>Government Policies: Changes in government policies related to infrastructure development and transportation can impact the project.</a:t>
            </a:r>
          </a:p>
          <a:p>
            <a:pPr algn="just"/>
            <a:r>
              <a:rPr lang="en-US" sz="1800" dirty="0"/>
              <a:t>Regulatory Environment: Compliance with federal, provincial, and municipal regulations related to construction, safety, and environmental standards.</a:t>
            </a:r>
          </a:p>
          <a:p>
            <a:pPr marL="393700" indent="-393700" algn="just">
              <a:buNone/>
            </a:pPr>
            <a:r>
              <a:rPr lang="en-US" sz="1800" dirty="0"/>
              <a:t>Economic:</a:t>
            </a:r>
          </a:p>
          <a:p>
            <a:pPr algn="just"/>
            <a:r>
              <a:rPr lang="en-US" sz="1800" dirty="0"/>
              <a:t>Funding and Financing: Availability of funding and financing options for the high-speed rail project.</a:t>
            </a:r>
          </a:p>
          <a:p>
            <a:pPr algn="just"/>
            <a:r>
              <a:rPr lang="en-US" sz="1800" dirty="0"/>
              <a:t>Economic Conditions: Economic stability and growth rates, can affect the project's feasibility and financial viability.</a:t>
            </a:r>
          </a:p>
        </p:txBody>
      </p:sp>
      <p:sp>
        <p:nvSpPr>
          <p:cNvPr id="4" name="Subtitle 2">
            <a:extLst>
              <a:ext uri="{FF2B5EF4-FFF2-40B4-BE49-F238E27FC236}">
                <a16:creationId xmlns:a16="http://schemas.microsoft.com/office/drawing/2014/main" id="{84CBC33D-FB3E-1BC9-042E-E710D9AF125A}"/>
              </a:ext>
            </a:extLst>
          </p:cNvPr>
          <p:cNvSpPr txBox="1">
            <a:spLocks/>
          </p:cNvSpPr>
          <p:nvPr/>
        </p:nvSpPr>
        <p:spPr>
          <a:xfrm>
            <a:off x="135706" y="5758323"/>
            <a:ext cx="11920588" cy="101554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US" sz="1200" dirty="0">
                <a:latin typeface="Calibri" panose="020F0502020204030204" pitchFamily="34" charset="0"/>
                <a:cs typeface="Times New Roman" panose="02020603050405020304" pitchFamily="18" charset="0"/>
              </a:rPr>
              <a:t>Transport Canada. July 4, 2023. Newswire Canada. </a:t>
            </a:r>
            <a:r>
              <a:rPr lang="en-US" sz="1200" i="1" dirty="0">
                <a:latin typeface="Calibri" panose="020F0502020204030204" pitchFamily="34" charset="0"/>
                <a:cs typeface="Times New Roman" panose="02020603050405020304" pitchFamily="18" charset="0"/>
              </a:rPr>
              <a:t>Government Of Canada Announces Investment To Make Railways Safer While Reducing The Impacts Of Climate Change.</a:t>
            </a:r>
          </a:p>
          <a:p>
            <a:pPr algn="l">
              <a:spcBef>
                <a:spcPts val="0"/>
              </a:spcBef>
            </a:pPr>
            <a:r>
              <a:rPr lang="en-CA" sz="1200" dirty="0">
                <a:hlinkClick r:id="rId3">
                  <a:extLst>
                    <a:ext uri="{A12FA001-AC4F-418D-AE19-62706E023703}">
                      <ahyp:hlinkClr xmlns:ahyp="http://schemas.microsoft.com/office/drawing/2018/hyperlinkcolor" val="tx"/>
                    </a:ext>
                  </a:extLst>
                </a:hlinkClick>
              </a:rPr>
              <a:t>https://www.newswire.ca/news-releases/government-of-canada-announces-investment-to-make-railways-safer-while-reducing-the-impacts-of-climate-change-844086218.html</a:t>
            </a:r>
            <a:endParaRPr lang="en-US" sz="1200" i="1" dirty="0">
              <a:latin typeface="Calibri" panose="020F0502020204030204" pitchFamily="34" charset="0"/>
              <a:cs typeface="Times New Roman" panose="02020603050405020304" pitchFamily="18" charset="0"/>
            </a:endParaRPr>
          </a:p>
          <a:p>
            <a:pPr algn="l">
              <a:spcBef>
                <a:spcPts val="0"/>
              </a:spcBef>
            </a:pPr>
            <a:r>
              <a:rPr lang="en-CA" sz="1200" dirty="0"/>
              <a:t>Railway Association of Canada. December 2, 2022. Blog. </a:t>
            </a:r>
            <a:r>
              <a:rPr lang="en-CA" sz="1200" i="1" dirty="0"/>
              <a:t>Canadian Rail A Driver Of Economic Growth</a:t>
            </a:r>
          </a:p>
          <a:p>
            <a:pPr algn="l">
              <a:spcBef>
                <a:spcPts val="0"/>
              </a:spcBef>
            </a:pPr>
            <a:r>
              <a:rPr lang="en-CA" sz="1200" dirty="0">
                <a:hlinkClick r:id="rId4">
                  <a:extLst>
                    <a:ext uri="{A12FA001-AC4F-418D-AE19-62706E023703}">
                      <ahyp:hlinkClr xmlns:ahyp="http://schemas.microsoft.com/office/drawing/2018/hyperlinkcolor" val="tx"/>
                    </a:ext>
                  </a:extLst>
                </a:hlinkClick>
              </a:rPr>
              <a:t>https://www.railcan.ca/blog/canadian-rail-a-driver-of-economic-growth/</a:t>
            </a:r>
            <a:endParaRPr lang="en-CA" sz="1200" dirty="0"/>
          </a:p>
        </p:txBody>
      </p:sp>
    </p:spTree>
    <p:extLst>
      <p:ext uri="{BB962C8B-B14F-4D97-AF65-F5344CB8AC3E}">
        <p14:creationId xmlns:p14="http://schemas.microsoft.com/office/powerpoint/2010/main" val="10514731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0244D-1BD5-2004-27C6-A7F8FFB83F2E}"/>
              </a:ext>
            </a:extLst>
          </p:cNvPr>
          <p:cNvSpPr>
            <a:spLocks noGrp="1"/>
          </p:cNvSpPr>
          <p:nvPr>
            <p:ph type="title"/>
          </p:nvPr>
        </p:nvSpPr>
        <p:spPr/>
        <p:txBody>
          <a:bodyPr/>
          <a:lstStyle/>
          <a:p>
            <a:pPr algn="ctr"/>
            <a:r>
              <a:rPr lang="en-US" dirty="0"/>
              <a:t>PESTLE Analysis </a:t>
            </a:r>
          </a:p>
        </p:txBody>
      </p:sp>
      <p:sp>
        <p:nvSpPr>
          <p:cNvPr id="3" name="Content Placeholder 2">
            <a:extLst>
              <a:ext uri="{FF2B5EF4-FFF2-40B4-BE49-F238E27FC236}">
                <a16:creationId xmlns:a16="http://schemas.microsoft.com/office/drawing/2014/main" id="{035EFA06-C2D6-7766-C501-6C80B6B657EB}"/>
              </a:ext>
            </a:extLst>
          </p:cNvPr>
          <p:cNvSpPr>
            <a:spLocks noGrp="1"/>
          </p:cNvSpPr>
          <p:nvPr>
            <p:ph idx="1"/>
          </p:nvPr>
        </p:nvSpPr>
        <p:spPr>
          <a:xfrm>
            <a:off x="838200" y="1406985"/>
            <a:ext cx="10515600" cy="4351338"/>
          </a:xfrm>
        </p:spPr>
        <p:txBody>
          <a:bodyPr>
            <a:normAutofit/>
          </a:bodyPr>
          <a:lstStyle/>
          <a:p>
            <a:pPr marL="0" indent="0">
              <a:buNone/>
            </a:pPr>
            <a:r>
              <a:rPr lang="en-US" sz="1900" dirty="0"/>
              <a:t>Social:</a:t>
            </a:r>
          </a:p>
          <a:p>
            <a:r>
              <a:rPr lang="en-US" sz="1900" dirty="0"/>
              <a:t>Public Perception: Community attitudes and perceptions toward the high-speed rail project, including concerns about noise, disruptions, and benefits.</a:t>
            </a:r>
          </a:p>
          <a:p>
            <a:r>
              <a:rPr lang="en-US" sz="1900" dirty="0"/>
              <a:t>Demographic Factors: Population density and distribution, as well as factors influencing ridership.</a:t>
            </a:r>
          </a:p>
          <a:p>
            <a:pPr marL="0" indent="0">
              <a:buNone/>
            </a:pPr>
            <a:r>
              <a:rPr lang="en-US" sz="1900" dirty="0"/>
              <a:t>Technological:</a:t>
            </a:r>
          </a:p>
          <a:p>
            <a:r>
              <a:rPr lang="en-US" sz="1900" dirty="0"/>
              <a:t>Innovation: Opportunities for technological advancements in high-speed rail construction and operation.</a:t>
            </a:r>
          </a:p>
          <a:p>
            <a:r>
              <a:rPr lang="en-US" sz="1900" dirty="0"/>
              <a:t>Integration: Compatibility with existing transportation infrastructure and technologies.</a:t>
            </a:r>
          </a:p>
          <a:p>
            <a:endParaRPr lang="en-US" dirty="0"/>
          </a:p>
        </p:txBody>
      </p:sp>
      <p:sp>
        <p:nvSpPr>
          <p:cNvPr id="5" name="Subtitle 2">
            <a:extLst>
              <a:ext uri="{FF2B5EF4-FFF2-40B4-BE49-F238E27FC236}">
                <a16:creationId xmlns:a16="http://schemas.microsoft.com/office/drawing/2014/main" id="{58085DD7-8003-5DAB-774E-3B87FC8BCF6B}"/>
              </a:ext>
            </a:extLst>
          </p:cNvPr>
          <p:cNvSpPr txBox="1">
            <a:spLocks/>
          </p:cNvSpPr>
          <p:nvPr/>
        </p:nvSpPr>
        <p:spPr>
          <a:xfrm>
            <a:off x="135706" y="5758323"/>
            <a:ext cx="11920588" cy="101554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US" sz="1200" dirty="0">
                <a:latin typeface="Calibri" panose="020F0502020204030204" pitchFamily="34" charset="0"/>
                <a:cs typeface="Times New Roman" panose="02020603050405020304" pitchFamily="18" charset="0"/>
              </a:rPr>
              <a:t>CN. n.d. Delivering Responsibly. Community. </a:t>
            </a:r>
            <a:r>
              <a:rPr lang="en-US" sz="1200" i="1" dirty="0">
                <a:latin typeface="Calibri" panose="020F0502020204030204" pitchFamily="34" charset="0"/>
                <a:cs typeface="Times New Roman" panose="02020603050405020304" pitchFamily="18" charset="0"/>
              </a:rPr>
              <a:t>Noise.</a:t>
            </a:r>
          </a:p>
          <a:p>
            <a:pPr algn="l">
              <a:spcBef>
                <a:spcPts val="0"/>
              </a:spcBef>
            </a:pPr>
            <a:r>
              <a:rPr lang="en-CA" sz="1200" dirty="0">
                <a:hlinkClick r:id="rId3">
                  <a:extLst>
                    <a:ext uri="{A12FA001-AC4F-418D-AE19-62706E023703}">
                      <ahyp:hlinkClr xmlns:ahyp="http://schemas.microsoft.com/office/drawing/2018/hyperlinkcolor" val="tx"/>
                    </a:ext>
                  </a:extLst>
                </a:hlinkClick>
              </a:rPr>
              <a:t>https://www.cn.ca/en/delivering-responsibly/community/noise</a:t>
            </a:r>
            <a:endParaRPr lang="en-CA" sz="1200" dirty="0"/>
          </a:p>
          <a:p>
            <a:pPr algn="l">
              <a:spcBef>
                <a:spcPts val="0"/>
              </a:spcBef>
            </a:pPr>
            <a:r>
              <a:rPr lang="en-CA" sz="1200" dirty="0" err="1"/>
              <a:t>Cutric</a:t>
            </a:r>
            <a:r>
              <a:rPr lang="en-CA" sz="1200" dirty="0"/>
              <a:t> Marquee Project. n.d. </a:t>
            </a:r>
            <a:r>
              <a:rPr lang="en-CA" sz="1200" i="1" dirty="0"/>
              <a:t>Smart Rail Innovation Program 2022-2025</a:t>
            </a:r>
          </a:p>
          <a:p>
            <a:pPr algn="l">
              <a:spcBef>
                <a:spcPts val="0"/>
              </a:spcBef>
            </a:pPr>
            <a:r>
              <a:rPr lang="en-CA" sz="1200" dirty="0">
                <a:hlinkClick r:id="rId4">
                  <a:extLst>
                    <a:ext uri="{A12FA001-AC4F-418D-AE19-62706E023703}">
                      <ahyp:hlinkClr xmlns:ahyp="http://schemas.microsoft.com/office/drawing/2018/hyperlinkcolor" val="tx"/>
                    </a:ext>
                  </a:extLst>
                </a:hlinkClick>
              </a:rPr>
              <a:t>https://cutric-crituc.org/marquee-projects/smart-rail/</a:t>
            </a:r>
            <a:endParaRPr lang="en-CA" sz="1200" dirty="0"/>
          </a:p>
        </p:txBody>
      </p:sp>
    </p:spTree>
    <p:extLst>
      <p:ext uri="{BB962C8B-B14F-4D97-AF65-F5344CB8AC3E}">
        <p14:creationId xmlns:p14="http://schemas.microsoft.com/office/powerpoint/2010/main" val="2927458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0244D-1BD5-2004-27C6-A7F8FFB83F2E}"/>
              </a:ext>
            </a:extLst>
          </p:cNvPr>
          <p:cNvSpPr>
            <a:spLocks noGrp="1"/>
          </p:cNvSpPr>
          <p:nvPr>
            <p:ph type="title"/>
          </p:nvPr>
        </p:nvSpPr>
        <p:spPr/>
        <p:txBody>
          <a:bodyPr/>
          <a:lstStyle/>
          <a:p>
            <a:pPr algn="ctr"/>
            <a:r>
              <a:rPr lang="en-US" dirty="0"/>
              <a:t>PESTLE Analysis </a:t>
            </a:r>
          </a:p>
        </p:txBody>
      </p:sp>
      <p:sp>
        <p:nvSpPr>
          <p:cNvPr id="3" name="Content Placeholder 2">
            <a:extLst>
              <a:ext uri="{FF2B5EF4-FFF2-40B4-BE49-F238E27FC236}">
                <a16:creationId xmlns:a16="http://schemas.microsoft.com/office/drawing/2014/main" id="{035EFA06-C2D6-7766-C501-6C80B6B657EB}"/>
              </a:ext>
            </a:extLst>
          </p:cNvPr>
          <p:cNvSpPr>
            <a:spLocks noGrp="1"/>
          </p:cNvSpPr>
          <p:nvPr>
            <p:ph idx="1"/>
          </p:nvPr>
        </p:nvSpPr>
        <p:spPr>
          <a:xfrm>
            <a:off x="838200" y="1406985"/>
            <a:ext cx="10515600" cy="4351338"/>
          </a:xfrm>
        </p:spPr>
        <p:txBody>
          <a:bodyPr>
            <a:normAutofit/>
          </a:bodyPr>
          <a:lstStyle/>
          <a:p>
            <a:pPr marL="0" indent="0">
              <a:buNone/>
            </a:pPr>
            <a:r>
              <a:rPr lang="en-US" sz="1800" dirty="0"/>
              <a:t>Legal:</a:t>
            </a:r>
          </a:p>
          <a:p>
            <a:r>
              <a:rPr lang="en-US" sz="1800" dirty="0"/>
              <a:t>Land Acquisition: Legal processes and challenges related to acquiring land and right-of-way for the rail route.</a:t>
            </a:r>
          </a:p>
          <a:p>
            <a:r>
              <a:rPr lang="en-US" sz="1800" dirty="0"/>
              <a:t>Environmental Regulations: Compliance with environmental laws and regulations, including impact assessments.</a:t>
            </a:r>
          </a:p>
          <a:p>
            <a:pPr marL="0" indent="0">
              <a:buNone/>
            </a:pPr>
            <a:r>
              <a:rPr lang="en-US" sz="1800" dirty="0"/>
              <a:t>Environmental:</a:t>
            </a:r>
          </a:p>
          <a:p>
            <a:r>
              <a:rPr lang="en-US" sz="1800" dirty="0"/>
              <a:t>Ecological Impact: Potential effects on local ecosystems, wildlife, and natural resources.</a:t>
            </a:r>
          </a:p>
          <a:p>
            <a:r>
              <a:rPr lang="en-US" sz="1800" dirty="0"/>
              <a:t>Carbon Footprint: Addressing environmental sustainability and minimizing the project's carbon footprint.</a:t>
            </a:r>
          </a:p>
        </p:txBody>
      </p:sp>
      <p:sp>
        <p:nvSpPr>
          <p:cNvPr id="5" name="Subtitle 2">
            <a:extLst>
              <a:ext uri="{FF2B5EF4-FFF2-40B4-BE49-F238E27FC236}">
                <a16:creationId xmlns:a16="http://schemas.microsoft.com/office/drawing/2014/main" id="{7D1DC762-0A4E-A2C4-5B15-D9FA86094A69}"/>
              </a:ext>
            </a:extLst>
          </p:cNvPr>
          <p:cNvSpPr txBox="1">
            <a:spLocks/>
          </p:cNvSpPr>
          <p:nvPr/>
        </p:nvSpPr>
        <p:spPr>
          <a:xfrm>
            <a:off x="135706" y="5758323"/>
            <a:ext cx="11920588" cy="101554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US" sz="1200" dirty="0">
                <a:cs typeface="Times New Roman" panose="02020603050405020304" pitchFamily="18" charset="0"/>
              </a:rPr>
              <a:t>CN. August 15, 2022. CN Environmental Policy. Page 1. </a:t>
            </a:r>
            <a:endParaRPr lang="en-US" sz="1200" i="1" dirty="0">
              <a:cs typeface="Times New Roman" panose="02020603050405020304" pitchFamily="18" charset="0"/>
            </a:endParaRPr>
          </a:p>
          <a:p>
            <a:pPr algn="l">
              <a:spcBef>
                <a:spcPts val="0"/>
              </a:spcBef>
            </a:pPr>
            <a:r>
              <a:rPr lang="en-CA" sz="1200" dirty="0">
                <a:solidFill>
                  <a:srgbClr val="0563C1"/>
                </a:solidFill>
                <a:hlinkClick r:id="rId3">
                  <a:extLst>
                    <a:ext uri="{A12FA001-AC4F-418D-AE19-62706E023703}">
                      <ahyp:hlinkClr xmlns:ahyp="http://schemas.microsoft.com/office/drawing/2018/hyperlinkcolor" val="tx"/>
                    </a:ext>
                  </a:extLst>
                </a:hlinkClick>
              </a:rPr>
              <a:t>www.cn.ca</a:t>
            </a:r>
            <a:r>
              <a:rPr lang="en-CA" sz="1200" dirty="0">
                <a:hlinkClick r:id="rId3">
                  <a:extLst>
                    <a:ext uri="{A12FA001-AC4F-418D-AE19-62706E023703}">
                      <ahyp:hlinkClr xmlns:ahyp="http://schemas.microsoft.com/office/drawing/2018/hyperlinkcolor" val="tx"/>
                    </a:ext>
                  </a:extLst>
                </a:hlinkClick>
              </a:rPr>
              <a:t>/cn-environment-policy-en</a:t>
            </a:r>
            <a:endParaRPr lang="en-CA" sz="1200" dirty="0"/>
          </a:p>
          <a:p>
            <a:pPr algn="l">
              <a:spcBef>
                <a:spcPts val="0"/>
              </a:spcBef>
            </a:pPr>
            <a:r>
              <a:rPr lang="en-CA" sz="1200" dirty="0"/>
              <a:t>Railway Association of Canada. July 1, 2016. How Railways Can Be Part Of Canada’s Climate Change Solution. Pages 6-7. </a:t>
            </a:r>
          </a:p>
          <a:p>
            <a:pPr algn="l">
              <a:spcBef>
                <a:spcPts val="0"/>
              </a:spcBef>
            </a:pPr>
            <a:r>
              <a:rPr lang="en-CA" sz="1200" dirty="0">
                <a:solidFill>
                  <a:srgbClr val="0563C1"/>
                </a:solidFill>
                <a:hlinkClick r:id="rId4">
                  <a:extLst>
                    <a:ext uri="{A12FA001-AC4F-418D-AE19-62706E023703}">
                      <ahyp:hlinkClr xmlns:ahyp="http://schemas.microsoft.com/office/drawing/2018/hyperlinkcolor" val="tx"/>
                    </a:ext>
                  </a:extLst>
                </a:hlinkClick>
              </a:rPr>
              <a:t>www.railcan.ca/</a:t>
            </a:r>
            <a:r>
              <a:rPr lang="en-CA" sz="1200" dirty="0">
                <a:hlinkClick r:id="rId4">
                  <a:extLst>
                    <a:ext uri="{A12FA001-AC4F-418D-AE19-62706E023703}">
                      <ahyp:hlinkClr xmlns:ahyp="http://schemas.microsoft.com/office/drawing/2018/hyperlinkcolor" val="tx"/>
                    </a:ext>
                  </a:extLst>
                </a:hlinkClick>
              </a:rPr>
              <a:t>publications/how-railways-can-be-part-of-Canadas-climate-change-solution-en</a:t>
            </a:r>
            <a:endParaRPr lang="en-CA" sz="1200" dirty="0"/>
          </a:p>
        </p:txBody>
      </p:sp>
    </p:spTree>
    <p:extLst>
      <p:ext uri="{BB962C8B-B14F-4D97-AF65-F5344CB8AC3E}">
        <p14:creationId xmlns:p14="http://schemas.microsoft.com/office/powerpoint/2010/main" val="24890433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E32A8-D69B-381F-D129-31ADC491DA2E}"/>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b="0" i="0" kern="1200">
                <a:solidFill>
                  <a:srgbClr val="FFFFFF"/>
                </a:solidFill>
                <a:effectLst/>
                <a:latin typeface="+mj-lt"/>
                <a:ea typeface="+mj-ea"/>
                <a:cs typeface="+mj-cs"/>
              </a:rPr>
              <a:t>Risk Register</a:t>
            </a:r>
            <a:endParaRPr lang="en-US" sz="4000" kern="1200">
              <a:solidFill>
                <a:srgbClr val="FFFFFF"/>
              </a:solidFill>
              <a:latin typeface="+mj-lt"/>
              <a:ea typeface="+mj-ea"/>
              <a:cs typeface="+mj-cs"/>
            </a:endParaRPr>
          </a:p>
        </p:txBody>
      </p:sp>
      <p:sp>
        <p:nvSpPr>
          <p:cNvPr id="7" name="Subtitle 2">
            <a:extLst>
              <a:ext uri="{FF2B5EF4-FFF2-40B4-BE49-F238E27FC236}">
                <a16:creationId xmlns:a16="http://schemas.microsoft.com/office/drawing/2014/main" id="{2DDDA2C4-0AAB-5FE8-FC05-62802FB4F76C}"/>
              </a:ext>
            </a:extLst>
          </p:cNvPr>
          <p:cNvSpPr txBox="1">
            <a:spLocks/>
          </p:cNvSpPr>
          <p:nvPr/>
        </p:nvSpPr>
        <p:spPr>
          <a:xfrm>
            <a:off x="-3" y="6217145"/>
            <a:ext cx="11920588" cy="78563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Canadian Construction Association. 2021. </a:t>
            </a:r>
            <a:r>
              <a:rPr lang="en-CA" sz="1400" i="1" dirty="0"/>
              <a:t>Strength, Resilience, Sustainability. </a:t>
            </a:r>
          </a:p>
          <a:p>
            <a:pPr algn="l">
              <a:spcBef>
                <a:spcPts val="0"/>
              </a:spcBef>
            </a:pPr>
            <a:r>
              <a:rPr lang="en-CA" sz="1400" dirty="0"/>
              <a:t>https://</a:t>
            </a:r>
            <a:r>
              <a:rPr lang="en-CA" sz="1400" dirty="0" err="1"/>
              <a:t>www.cca-acc.com</a:t>
            </a:r>
            <a:r>
              <a:rPr lang="en-CA" sz="1400" dirty="0"/>
              <a:t>/wp-content/uploads/2021/03/Strength-resilience-sustainability-Full-Report-</a:t>
            </a:r>
            <a:r>
              <a:rPr lang="en-CA" sz="1400" dirty="0" err="1"/>
              <a:t>Final.pdf</a:t>
            </a:r>
            <a:endParaRPr lang="en-CA" sz="1400" dirty="0"/>
          </a:p>
        </p:txBody>
      </p:sp>
      <p:pic>
        <p:nvPicPr>
          <p:cNvPr id="13" name="Content Placeholder 12" descr="A close-up of a construction risk management&#10;&#10;Description automatically generated">
            <a:extLst>
              <a:ext uri="{FF2B5EF4-FFF2-40B4-BE49-F238E27FC236}">
                <a16:creationId xmlns:a16="http://schemas.microsoft.com/office/drawing/2014/main" id="{C489C095-7824-F34C-2AF1-87C795757C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85980"/>
            <a:ext cx="10515600" cy="3630627"/>
          </a:xfrm>
        </p:spPr>
      </p:pic>
    </p:spTree>
    <p:extLst>
      <p:ext uri="{BB962C8B-B14F-4D97-AF65-F5344CB8AC3E}">
        <p14:creationId xmlns:p14="http://schemas.microsoft.com/office/powerpoint/2010/main" val="29717828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E32A8-D69B-381F-D129-31ADC491DA2E}"/>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b="0" i="0" kern="1200">
                <a:solidFill>
                  <a:srgbClr val="FFFFFF"/>
                </a:solidFill>
                <a:effectLst/>
                <a:latin typeface="+mj-lt"/>
                <a:ea typeface="+mj-ea"/>
                <a:cs typeface="+mj-cs"/>
              </a:rPr>
              <a:t>Risk Register</a:t>
            </a:r>
            <a:endParaRPr lang="en-US" sz="4000" kern="1200">
              <a:solidFill>
                <a:srgbClr val="FFFFFF"/>
              </a:solidFill>
              <a:latin typeface="+mj-lt"/>
              <a:ea typeface="+mj-ea"/>
              <a:cs typeface="+mj-cs"/>
            </a:endParaRPr>
          </a:p>
        </p:txBody>
      </p:sp>
      <p:pic>
        <p:nvPicPr>
          <p:cNvPr id="13" name="Content Placeholder 12" descr="A close-up of a document&#10;&#10;Description automatically generated">
            <a:extLst>
              <a:ext uri="{FF2B5EF4-FFF2-40B4-BE49-F238E27FC236}">
                <a16:creationId xmlns:a16="http://schemas.microsoft.com/office/drawing/2014/main" id="{A3533DAD-F9E9-ECD6-18F1-55CC5F1D41B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09246" y="1825625"/>
            <a:ext cx="9373507" cy="4351338"/>
          </a:xfrm>
        </p:spPr>
      </p:pic>
      <p:sp>
        <p:nvSpPr>
          <p:cNvPr id="15" name="Subtitle 2">
            <a:extLst>
              <a:ext uri="{FF2B5EF4-FFF2-40B4-BE49-F238E27FC236}">
                <a16:creationId xmlns:a16="http://schemas.microsoft.com/office/drawing/2014/main" id="{AB3839C8-6561-B310-37FA-4A7B5144303F}"/>
              </a:ext>
            </a:extLst>
          </p:cNvPr>
          <p:cNvSpPr txBox="1">
            <a:spLocks/>
          </p:cNvSpPr>
          <p:nvPr/>
        </p:nvSpPr>
        <p:spPr>
          <a:xfrm>
            <a:off x="-3" y="6217145"/>
            <a:ext cx="11920588" cy="78563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Canadian Construction Association. 2021. </a:t>
            </a:r>
            <a:r>
              <a:rPr lang="en-CA" sz="1400" i="1" dirty="0"/>
              <a:t>Strength, Resilience, Sustainability. </a:t>
            </a:r>
          </a:p>
          <a:p>
            <a:pPr algn="l">
              <a:spcBef>
                <a:spcPts val="0"/>
              </a:spcBef>
            </a:pPr>
            <a:r>
              <a:rPr lang="en-CA" sz="1400" dirty="0"/>
              <a:t>https://</a:t>
            </a:r>
            <a:r>
              <a:rPr lang="en-CA" sz="1400" dirty="0" err="1"/>
              <a:t>www.cca-acc.com</a:t>
            </a:r>
            <a:r>
              <a:rPr lang="en-CA" sz="1400" dirty="0"/>
              <a:t>/wp-content/uploads/2021/03/Strength-resilience-sustainability-Full-Report-</a:t>
            </a:r>
            <a:r>
              <a:rPr lang="en-CA" sz="1400" dirty="0" err="1"/>
              <a:t>Final.pdf</a:t>
            </a:r>
            <a:endParaRPr lang="en-CA" sz="1400" dirty="0"/>
          </a:p>
        </p:txBody>
      </p:sp>
    </p:spTree>
    <p:extLst>
      <p:ext uri="{BB962C8B-B14F-4D97-AF65-F5344CB8AC3E}">
        <p14:creationId xmlns:p14="http://schemas.microsoft.com/office/powerpoint/2010/main" val="36186607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p:txBody>
          <a:bodyPr>
            <a:normAutofit/>
          </a:bodyPr>
          <a:lstStyle/>
          <a:p>
            <a:pPr algn="ctr"/>
            <a:r>
              <a:rPr lang="en-US" sz="3600" b="1" dirty="0">
                <a:latin typeface="+mn-lt"/>
              </a:rPr>
              <a:t>Executive Summary</a:t>
            </a:r>
            <a:br>
              <a:rPr lang="en-US" sz="3600" b="1" dirty="0">
                <a:latin typeface="+mn-lt"/>
              </a:rPr>
            </a:br>
            <a:r>
              <a:rPr lang="en-US" sz="2400" b="1" dirty="0">
                <a:latin typeface="+mn-lt"/>
              </a:rPr>
              <a:t>Driving Economic Prosperity Along Ottawa to Windsor</a:t>
            </a:r>
            <a:endParaRPr lang="en-CA" sz="2400" b="1" dirty="0">
              <a:latin typeface="+mn-lt"/>
            </a:endParaRPr>
          </a:p>
        </p:txBody>
      </p:sp>
      <p:graphicFrame>
        <p:nvGraphicFramePr>
          <p:cNvPr id="4" name="Table 3">
            <a:extLst>
              <a:ext uri="{FF2B5EF4-FFF2-40B4-BE49-F238E27FC236}">
                <a16:creationId xmlns:a16="http://schemas.microsoft.com/office/drawing/2014/main" id="{86ABAB97-7A51-F0B3-3291-15BFE18252C1}"/>
              </a:ext>
            </a:extLst>
          </p:cNvPr>
          <p:cNvGraphicFramePr>
            <a:graphicFrameLocks noGrp="1"/>
          </p:cNvGraphicFramePr>
          <p:nvPr/>
        </p:nvGraphicFramePr>
        <p:xfrm>
          <a:off x="2032000" y="1958892"/>
          <a:ext cx="8128000" cy="4206240"/>
        </p:xfrm>
        <a:graphic>
          <a:graphicData uri="http://schemas.openxmlformats.org/drawingml/2006/table">
            <a:tbl>
              <a:tblPr firstRow="1" bandRow="1">
                <a:tableStyleId>{BC89EF96-8CEA-46FF-86C4-4CE0E7609802}</a:tableStyleId>
              </a:tblPr>
              <a:tblGrid>
                <a:gridCol w="2911062">
                  <a:extLst>
                    <a:ext uri="{9D8B030D-6E8A-4147-A177-3AD203B41FA5}">
                      <a16:colId xmlns:a16="http://schemas.microsoft.com/office/drawing/2014/main" val="3786725091"/>
                    </a:ext>
                  </a:extLst>
                </a:gridCol>
                <a:gridCol w="5216938">
                  <a:extLst>
                    <a:ext uri="{9D8B030D-6E8A-4147-A177-3AD203B41FA5}">
                      <a16:colId xmlns:a16="http://schemas.microsoft.com/office/drawing/2014/main" val="3282016904"/>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t>Key Partners</a:t>
                      </a:r>
                      <a:endParaRPr lang="en-US" sz="1800" b="1" dirty="0">
                        <a:latin typeface="+mn-lt"/>
                        <a:cs typeface="Calibri" panose="020F0502020204030204" pitchFamily="34" charset="0"/>
                      </a:endParaRPr>
                    </a:p>
                  </a:txBody>
                  <a:tcPr/>
                </a:tc>
                <a:tc>
                  <a:txBody>
                    <a:bodyPr/>
                    <a:lstStyle/>
                    <a:p>
                      <a:pPr marL="285750" lvl="0" indent="-285750">
                        <a:buFont typeface="Arial" panose="020B0604020202020204" pitchFamily="34" charset="0"/>
                        <a:buChar char="•"/>
                      </a:pPr>
                      <a:r>
                        <a:rPr lang="en-US" sz="1800" b="0" dirty="0"/>
                        <a:t>Government Authorities</a:t>
                      </a:r>
                    </a:p>
                    <a:p>
                      <a:pPr marL="285750" lvl="0" indent="-285750">
                        <a:buFont typeface="Arial" panose="020B0604020202020204" pitchFamily="34" charset="0"/>
                        <a:buChar char="•"/>
                      </a:pPr>
                      <a:r>
                        <a:rPr lang="en-US" sz="1800" b="0" dirty="0"/>
                        <a:t>Railway Construction Companies</a:t>
                      </a:r>
                    </a:p>
                    <a:p>
                      <a:pPr marL="285750" lvl="0" indent="-285750">
                        <a:buFont typeface="Arial" panose="020B0604020202020204" pitchFamily="34" charset="0"/>
                        <a:buChar char="•"/>
                      </a:pPr>
                      <a:r>
                        <a:rPr lang="en-US" sz="1800" b="0" dirty="0"/>
                        <a:t>Technology Providers</a:t>
                      </a:r>
                    </a:p>
                    <a:p>
                      <a:pPr marL="285750" lvl="0" indent="-285750">
                        <a:buFont typeface="Arial" panose="020B0604020202020204" pitchFamily="34" charset="0"/>
                        <a:buChar char="•"/>
                      </a:pPr>
                      <a:r>
                        <a:rPr lang="en-US" sz="1800" b="0" dirty="0"/>
                        <a:t>Maintenance Service Provider</a:t>
                      </a:r>
                      <a:endParaRPr lang="en-US" sz="1800" b="0" dirty="0">
                        <a:latin typeface="+mn-lt"/>
                        <a:cs typeface="Calibri" panose="020F0502020204030204" pitchFamily="34" charset="0"/>
                      </a:endParaRPr>
                    </a:p>
                  </a:txBody>
                  <a:tcPr/>
                </a:tc>
                <a:extLst>
                  <a:ext uri="{0D108BD9-81ED-4DB2-BD59-A6C34878D82A}">
                    <a16:rowId xmlns:a16="http://schemas.microsoft.com/office/drawing/2014/main" val="3823200293"/>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t>Key Activities</a:t>
                      </a:r>
                      <a:endParaRPr lang="en-US" sz="1800" b="1" dirty="0">
                        <a:latin typeface="+mn-lt"/>
                        <a:cs typeface="Calibri" panose="020F0502020204030204" pitchFamily="34" charset="0"/>
                      </a:endParaRPr>
                    </a:p>
                  </a:txBody>
                  <a:tcPr/>
                </a:tc>
                <a:tc>
                  <a:txBody>
                    <a:bodyPr/>
                    <a:lstStyle/>
                    <a:p>
                      <a:pPr marL="285750" lvl="0" indent="-285750">
                        <a:buFont typeface="Arial" panose="020B0604020202020204" pitchFamily="34" charset="0"/>
                        <a:buChar char="•"/>
                      </a:pPr>
                      <a:r>
                        <a:rPr lang="en-US" sz="1800" dirty="0"/>
                        <a:t>Infrastructure Development</a:t>
                      </a:r>
                    </a:p>
                    <a:p>
                      <a:pPr marL="285750" lvl="0" indent="-285750">
                        <a:buFont typeface="Arial" panose="020B0604020202020204" pitchFamily="34" charset="0"/>
                        <a:buChar char="•"/>
                      </a:pPr>
                      <a:r>
                        <a:rPr lang="en-US" sz="1800" dirty="0"/>
                        <a:t>Train Manufacturing</a:t>
                      </a:r>
                    </a:p>
                    <a:p>
                      <a:pPr marL="285750" lvl="0" indent="-285750">
                        <a:buFont typeface="Arial" panose="020B0604020202020204" pitchFamily="34" charset="0"/>
                        <a:buChar char="•"/>
                      </a:pPr>
                      <a:r>
                        <a:rPr lang="en-US" sz="1800" dirty="0"/>
                        <a:t>Operations and Maintenance</a:t>
                      </a:r>
                    </a:p>
                    <a:p>
                      <a:pPr marL="285750" lvl="0" indent="-285750">
                        <a:buFont typeface="Arial" panose="020B0604020202020204" pitchFamily="34" charset="0"/>
                        <a:buChar char="•"/>
                      </a:pPr>
                      <a:r>
                        <a:rPr lang="en-US" sz="1800" dirty="0"/>
                        <a:t>Technology Integration</a:t>
                      </a:r>
                      <a:endParaRPr lang="en-US" sz="1800" dirty="0">
                        <a:latin typeface="+mn-lt"/>
                        <a:cs typeface="Calibri" panose="020F0502020204030204" pitchFamily="34" charset="0"/>
                      </a:endParaRPr>
                    </a:p>
                  </a:txBody>
                  <a:tcPr/>
                </a:tc>
                <a:extLst>
                  <a:ext uri="{0D108BD9-81ED-4DB2-BD59-A6C34878D82A}">
                    <a16:rowId xmlns:a16="http://schemas.microsoft.com/office/drawing/2014/main" val="4143873242"/>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t>Key Resources</a:t>
                      </a:r>
                      <a:endParaRPr lang="en-US" sz="1800" b="1" dirty="0">
                        <a:latin typeface="+mn-lt"/>
                        <a:cs typeface="Calibri" panose="020F0502020204030204" pitchFamily="34" charset="0"/>
                      </a:endParaRPr>
                    </a:p>
                  </a:txBody>
                  <a:tcPr/>
                </a:tc>
                <a:tc>
                  <a:txBody>
                    <a:bodyPr/>
                    <a:lstStyle/>
                    <a:p>
                      <a:pPr marL="285750" lvl="0" indent="-285750">
                        <a:buFont typeface="Arial" panose="020B0604020202020204" pitchFamily="34" charset="0"/>
                        <a:buChar char="•"/>
                      </a:pPr>
                      <a:r>
                        <a:rPr lang="en-US" sz="1800" dirty="0"/>
                        <a:t>High Speed Rail Infrastructure</a:t>
                      </a:r>
                    </a:p>
                    <a:p>
                      <a:pPr marL="285750" lvl="0" indent="-285750">
                        <a:buFont typeface="Arial" panose="020B0604020202020204" pitchFamily="34" charset="0"/>
                        <a:buChar char="•"/>
                      </a:pPr>
                      <a:r>
                        <a:rPr lang="en-US" sz="1800" dirty="0"/>
                        <a:t>Skilled Workforce</a:t>
                      </a:r>
                    </a:p>
                    <a:p>
                      <a:pPr marL="285750" lvl="0" indent="-285750">
                        <a:buFont typeface="Arial" panose="020B0604020202020204" pitchFamily="34" charset="0"/>
                        <a:buChar char="•"/>
                      </a:pPr>
                      <a:r>
                        <a:rPr lang="en-US" sz="1800" dirty="0"/>
                        <a:t>Technology and innovation</a:t>
                      </a:r>
                    </a:p>
                    <a:p>
                      <a:pPr marL="285750" lvl="0" indent="-285750">
                        <a:buFont typeface="Arial" panose="020B0604020202020204" pitchFamily="34" charset="0"/>
                        <a:buChar char="•"/>
                      </a:pPr>
                      <a:r>
                        <a:rPr lang="en-US" sz="1800" dirty="0"/>
                        <a:t>High quality Machinery</a:t>
                      </a:r>
                      <a:endParaRPr lang="en-US" sz="1800" dirty="0">
                        <a:latin typeface="+mn-lt"/>
                        <a:cs typeface="Calibri" panose="020F0502020204030204" pitchFamily="34" charset="0"/>
                      </a:endParaRPr>
                    </a:p>
                  </a:txBody>
                  <a:tcPr/>
                </a:tc>
                <a:extLst>
                  <a:ext uri="{0D108BD9-81ED-4DB2-BD59-A6C34878D82A}">
                    <a16:rowId xmlns:a16="http://schemas.microsoft.com/office/drawing/2014/main" val="12992155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t>Value Proposition</a:t>
                      </a:r>
                      <a:endParaRPr lang="en-US" sz="1800" b="1" dirty="0">
                        <a:latin typeface="+mn-lt"/>
                        <a:cs typeface="Calibri" panose="020F0502020204030204" pitchFamily="34" charset="0"/>
                      </a:endParaRPr>
                    </a:p>
                  </a:txBody>
                  <a:tcPr/>
                </a:tc>
                <a:tc>
                  <a:txBody>
                    <a:bodyPr/>
                    <a:lstStyle/>
                    <a:p>
                      <a:pPr marL="285750" lvl="0" indent="-285750">
                        <a:buFont typeface="Arial" panose="020B0604020202020204" pitchFamily="34" charset="0"/>
                        <a:buChar char="•"/>
                      </a:pPr>
                      <a:r>
                        <a:rPr lang="en-US" sz="1800" dirty="0"/>
                        <a:t>Environmental Benefit</a:t>
                      </a:r>
                    </a:p>
                    <a:p>
                      <a:pPr marL="285750" lvl="0" indent="-285750">
                        <a:buFont typeface="Arial" panose="020B0604020202020204" pitchFamily="34" charset="0"/>
                        <a:buChar char="•"/>
                      </a:pPr>
                      <a:r>
                        <a:rPr lang="en-US" sz="1800" dirty="0"/>
                        <a:t>Less Time Consuming</a:t>
                      </a:r>
                      <a:endParaRPr lang="en-US" sz="1800" dirty="0">
                        <a:latin typeface="+mn-lt"/>
                        <a:cs typeface="Calibri" panose="020F0502020204030204" pitchFamily="34" charset="0"/>
                      </a:endParaRPr>
                    </a:p>
                  </a:txBody>
                  <a:tcPr/>
                </a:tc>
                <a:extLst>
                  <a:ext uri="{0D108BD9-81ED-4DB2-BD59-A6C34878D82A}">
                    <a16:rowId xmlns:a16="http://schemas.microsoft.com/office/drawing/2014/main" val="3366497224"/>
                  </a:ext>
                </a:extLst>
              </a:tr>
            </a:tbl>
          </a:graphicData>
        </a:graphic>
      </p:graphicFrame>
    </p:spTree>
    <p:extLst>
      <p:ext uri="{BB962C8B-B14F-4D97-AF65-F5344CB8AC3E}">
        <p14:creationId xmlns:p14="http://schemas.microsoft.com/office/powerpoint/2010/main" val="31720360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E32A8-D69B-381F-D129-31ADC491DA2E}"/>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b="0" i="0" kern="1200">
                <a:solidFill>
                  <a:srgbClr val="FFFFFF"/>
                </a:solidFill>
                <a:effectLst/>
                <a:latin typeface="+mj-lt"/>
                <a:ea typeface="+mj-ea"/>
                <a:cs typeface="+mj-cs"/>
              </a:rPr>
              <a:t>Risk Register</a:t>
            </a:r>
            <a:endParaRPr lang="en-US" sz="4000" kern="1200">
              <a:solidFill>
                <a:srgbClr val="FFFFFF"/>
              </a:solidFill>
              <a:latin typeface="+mj-lt"/>
              <a:ea typeface="+mj-ea"/>
              <a:cs typeface="+mj-cs"/>
            </a:endParaRPr>
          </a:p>
        </p:txBody>
      </p:sp>
      <p:pic>
        <p:nvPicPr>
          <p:cNvPr id="14" name="Content Placeholder 13" descr="A close-up of a risk management&#10;&#10;Description automatically generated">
            <a:extLst>
              <a:ext uri="{FF2B5EF4-FFF2-40B4-BE49-F238E27FC236}">
                <a16:creationId xmlns:a16="http://schemas.microsoft.com/office/drawing/2014/main" id="{F8531076-D5E6-30A2-4FF0-AA505E7C001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916480"/>
            <a:ext cx="10515600" cy="4169628"/>
          </a:xfrm>
        </p:spPr>
      </p:pic>
      <p:sp>
        <p:nvSpPr>
          <p:cNvPr id="16" name="Subtitle 2">
            <a:extLst>
              <a:ext uri="{FF2B5EF4-FFF2-40B4-BE49-F238E27FC236}">
                <a16:creationId xmlns:a16="http://schemas.microsoft.com/office/drawing/2014/main" id="{07E51E78-0A23-A61E-91DC-F523BE79E346}"/>
              </a:ext>
            </a:extLst>
          </p:cNvPr>
          <p:cNvSpPr txBox="1">
            <a:spLocks/>
          </p:cNvSpPr>
          <p:nvPr/>
        </p:nvSpPr>
        <p:spPr>
          <a:xfrm>
            <a:off x="-3" y="6217145"/>
            <a:ext cx="11920588" cy="78563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Canadian Construction Association. 2021. </a:t>
            </a:r>
            <a:r>
              <a:rPr lang="en-CA" sz="1400" i="1" dirty="0"/>
              <a:t>Strength, Resilience, Sustainability. </a:t>
            </a:r>
          </a:p>
          <a:p>
            <a:pPr algn="l">
              <a:spcBef>
                <a:spcPts val="0"/>
              </a:spcBef>
            </a:pPr>
            <a:r>
              <a:rPr lang="en-CA" sz="1400" dirty="0"/>
              <a:t>https://</a:t>
            </a:r>
            <a:r>
              <a:rPr lang="en-CA" sz="1400" dirty="0" err="1"/>
              <a:t>www.cca-acc.com</a:t>
            </a:r>
            <a:r>
              <a:rPr lang="en-CA" sz="1400" dirty="0"/>
              <a:t>/wp-content/uploads/2021/03/Strength-resilience-sustainability-Full-Report-</a:t>
            </a:r>
            <a:r>
              <a:rPr lang="en-CA" sz="1400" dirty="0" err="1"/>
              <a:t>Final.pdf</a:t>
            </a:r>
            <a:endParaRPr lang="en-CA" sz="1400" dirty="0"/>
          </a:p>
        </p:txBody>
      </p:sp>
    </p:spTree>
    <p:extLst>
      <p:ext uri="{BB962C8B-B14F-4D97-AF65-F5344CB8AC3E}">
        <p14:creationId xmlns:p14="http://schemas.microsoft.com/office/powerpoint/2010/main" val="32024240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E32A8-D69B-381F-D129-31ADC491DA2E}"/>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b="0" i="0" kern="1200">
                <a:solidFill>
                  <a:srgbClr val="FFFFFF"/>
                </a:solidFill>
                <a:effectLst/>
                <a:latin typeface="+mj-lt"/>
                <a:ea typeface="+mj-ea"/>
                <a:cs typeface="+mj-cs"/>
              </a:rPr>
              <a:t>Risk Register</a:t>
            </a:r>
            <a:endParaRPr lang="en-US" sz="4000" kern="1200">
              <a:solidFill>
                <a:srgbClr val="FFFFFF"/>
              </a:solidFill>
              <a:latin typeface="+mj-lt"/>
              <a:ea typeface="+mj-ea"/>
              <a:cs typeface="+mj-cs"/>
            </a:endParaRPr>
          </a:p>
        </p:txBody>
      </p:sp>
      <p:pic>
        <p:nvPicPr>
          <p:cNvPr id="20" name="Content Placeholder 19" descr="A white sheet with black text&#10;&#10;Description automatically generated">
            <a:extLst>
              <a:ext uri="{FF2B5EF4-FFF2-40B4-BE49-F238E27FC236}">
                <a16:creationId xmlns:a16="http://schemas.microsoft.com/office/drawing/2014/main" id="{A133CC50-E686-AF09-166A-814B96E77EA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6723" y="1825625"/>
            <a:ext cx="8378553" cy="4351338"/>
          </a:xfrm>
          <a:ln>
            <a:solidFill>
              <a:schemeClr val="tx1"/>
            </a:solidFill>
          </a:ln>
        </p:spPr>
      </p:pic>
      <p:sp>
        <p:nvSpPr>
          <p:cNvPr id="21" name="Subtitle 2">
            <a:extLst>
              <a:ext uri="{FF2B5EF4-FFF2-40B4-BE49-F238E27FC236}">
                <a16:creationId xmlns:a16="http://schemas.microsoft.com/office/drawing/2014/main" id="{EAAFA7BA-B3F3-9BE1-6F93-E548F71EE739}"/>
              </a:ext>
            </a:extLst>
          </p:cNvPr>
          <p:cNvSpPr txBox="1">
            <a:spLocks/>
          </p:cNvSpPr>
          <p:nvPr/>
        </p:nvSpPr>
        <p:spPr>
          <a:xfrm>
            <a:off x="-3" y="6217145"/>
            <a:ext cx="11920588" cy="78563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Canadian Construction Association. 2021. </a:t>
            </a:r>
            <a:r>
              <a:rPr lang="en-CA" sz="1400" i="1" dirty="0"/>
              <a:t>Strength, Resilience, Sustainability. </a:t>
            </a:r>
          </a:p>
          <a:p>
            <a:pPr algn="l">
              <a:spcBef>
                <a:spcPts val="0"/>
              </a:spcBef>
            </a:pPr>
            <a:r>
              <a:rPr lang="en-CA" sz="1400" dirty="0"/>
              <a:t>https://</a:t>
            </a:r>
            <a:r>
              <a:rPr lang="en-CA" sz="1400" dirty="0" err="1"/>
              <a:t>www.cca-acc.com</a:t>
            </a:r>
            <a:r>
              <a:rPr lang="en-CA" sz="1400" dirty="0"/>
              <a:t>/wp-content/uploads/2021/03/Strength-resilience-sustainability-Full-Report-</a:t>
            </a:r>
            <a:r>
              <a:rPr lang="en-CA" sz="1400" dirty="0" err="1"/>
              <a:t>Final.pdf</a:t>
            </a:r>
            <a:endParaRPr lang="en-CA" sz="1400" dirty="0"/>
          </a:p>
        </p:txBody>
      </p:sp>
    </p:spTree>
    <p:extLst>
      <p:ext uri="{BB962C8B-B14F-4D97-AF65-F5344CB8AC3E}">
        <p14:creationId xmlns:p14="http://schemas.microsoft.com/office/powerpoint/2010/main" val="23620581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E32A8-D69B-381F-D129-31ADC491DA2E}"/>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b="0" i="0" kern="1200">
                <a:solidFill>
                  <a:srgbClr val="FFFFFF"/>
                </a:solidFill>
                <a:effectLst/>
                <a:latin typeface="+mj-lt"/>
                <a:ea typeface="+mj-ea"/>
                <a:cs typeface="+mj-cs"/>
              </a:rPr>
              <a:t>Risk Register</a:t>
            </a:r>
            <a:endParaRPr lang="en-US" sz="4000" kern="1200">
              <a:solidFill>
                <a:srgbClr val="FFFFFF"/>
              </a:solidFill>
              <a:latin typeface="+mj-lt"/>
              <a:ea typeface="+mj-ea"/>
              <a:cs typeface="+mj-cs"/>
            </a:endParaRPr>
          </a:p>
        </p:txBody>
      </p:sp>
      <p:pic>
        <p:nvPicPr>
          <p:cNvPr id="14" name="Content Placeholder 13" descr="A white sheet with black text&#10;&#10;Description automatically generated">
            <a:extLst>
              <a:ext uri="{FF2B5EF4-FFF2-40B4-BE49-F238E27FC236}">
                <a16:creationId xmlns:a16="http://schemas.microsoft.com/office/drawing/2014/main" id="{CA83DA4A-766A-DF5B-438B-D9AF4552DF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6723" y="1825625"/>
            <a:ext cx="8378553" cy="4351338"/>
          </a:xfrm>
          <a:ln>
            <a:solidFill>
              <a:schemeClr val="tx1"/>
            </a:solidFill>
          </a:ln>
        </p:spPr>
      </p:pic>
      <p:sp>
        <p:nvSpPr>
          <p:cNvPr id="16" name="Subtitle 2">
            <a:extLst>
              <a:ext uri="{FF2B5EF4-FFF2-40B4-BE49-F238E27FC236}">
                <a16:creationId xmlns:a16="http://schemas.microsoft.com/office/drawing/2014/main" id="{92128613-F4FF-95FE-B26D-6F56DDA4559D}"/>
              </a:ext>
            </a:extLst>
          </p:cNvPr>
          <p:cNvSpPr txBox="1">
            <a:spLocks/>
          </p:cNvSpPr>
          <p:nvPr/>
        </p:nvSpPr>
        <p:spPr>
          <a:xfrm>
            <a:off x="-3" y="6217145"/>
            <a:ext cx="11920588" cy="78563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Canadian Construction Association. 2021. </a:t>
            </a:r>
            <a:r>
              <a:rPr lang="en-CA" sz="1400" i="1" dirty="0"/>
              <a:t>Strength, Resilience, Sustainability. </a:t>
            </a:r>
          </a:p>
          <a:p>
            <a:pPr algn="l">
              <a:spcBef>
                <a:spcPts val="0"/>
              </a:spcBef>
            </a:pPr>
            <a:r>
              <a:rPr lang="en-CA" sz="1400" dirty="0"/>
              <a:t>https://</a:t>
            </a:r>
            <a:r>
              <a:rPr lang="en-CA" sz="1400" dirty="0" err="1"/>
              <a:t>www.cca-acc.com</a:t>
            </a:r>
            <a:r>
              <a:rPr lang="en-CA" sz="1400" dirty="0"/>
              <a:t>/wp-content/uploads/2021/03/Strength-resilience-sustainability-Full-Report-</a:t>
            </a:r>
            <a:r>
              <a:rPr lang="en-CA" sz="1400" dirty="0" err="1"/>
              <a:t>Final.pdf</a:t>
            </a:r>
            <a:endParaRPr lang="en-CA" sz="1400" dirty="0"/>
          </a:p>
        </p:txBody>
      </p:sp>
    </p:spTree>
    <p:extLst>
      <p:ext uri="{BB962C8B-B14F-4D97-AF65-F5344CB8AC3E}">
        <p14:creationId xmlns:p14="http://schemas.microsoft.com/office/powerpoint/2010/main" val="955412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E32A8-D69B-381F-D129-31ADC491DA2E}"/>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b="0" i="0" kern="1200">
                <a:solidFill>
                  <a:srgbClr val="FFFFFF"/>
                </a:solidFill>
                <a:effectLst/>
                <a:latin typeface="+mj-lt"/>
                <a:ea typeface="+mj-ea"/>
                <a:cs typeface="+mj-cs"/>
              </a:rPr>
              <a:t>Risk Register</a:t>
            </a:r>
            <a:endParaRPr lang="en-US" sz="4000" kern="1200">
              <a:solidFill>
                <a:srgbClr val="FFFFFF"/>
              </a:solidFill>
              <a:latin typeface="+mj-lt"/>
              <a:ea typeface="+mj-ea"/>
              <a:cs typeface="+mj-cs"/>
            </a:endParaRPr>
          </a:p>
        </p:txBody>
      </p:sp>
      <p:pic>
        <p:nvPicPr>
          <p:cNvPr id="20" name="Content Placeholder 19">
            <a:extLst>
              <a:ext uri="{FF2B5EF4-FFF2-40B4-BE49-F238E27FC236}">
                <a16:creationId xmlns:a16="http://schemas.microsoft.com/office/drawing/2014/main" id="{E61BE9C3-C4AC-2D61-2E96-47F2AB7C517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13166" y="1825625"/>
            <a:ext cx="8165668" cy="4351338"/>
          </a:xfrm>
          <a:ln>
            <a:solidFill>
              <a:schemeClr val="tx1"/>
            </a:solidFill>
          </a:ln>
        </p:spPr>
      </p:pic>
      <p:sp>
        <p:nvSpPr>
          <p:cNvPr id="21" name="Subtitle 2">
            <a:extLst>
              <a:ext uri="{FF2B5EF4-FFF2-40B4-BE49-F238E27FC236}">
                <a16:creationId xmlns:a16="http://schemas.microsoft.com/office/drawing/2014/main" id="{C8EC27C9-F3AA-8648-A8AE-633EBD99AB85}"/>
              </a:ext>
            </a:extLst>
          </p:cNvPr>
          <p:cNvSpPr txBox="1">
            <a:spLocks/>
          </p:cNvSpPr>
          <p:nvPr/>
        </p:nvSpPr>
        <p:spPr>
          <a:xfrm>
            <a:off x="-3" y="6217145"/>
            <a:ext cx="11920588" cy="78563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Canadian Construction Association. 2021. </a:t>
            </a:r>
            <a:r>
              <a:rPr lang="en-CA" sz="1400" i="1" dirty="0"/>
              <a:t>Strength, Resilience, Sustainability. </a:t>
            </a:r>
          </a:p>
          <a:p>
            <a:pPr algn="l">
              <a:spcBef>
                <a:spcPts val="0"/>
              </a:spcBef>
            </a:pPr>
            <a:r>
              <a:rPr lang="en-CA" sz="1400" dirty="0"/>
              <a:t>https://</a:t>
            </a:r>
            <a:r>
              <a:rPr lang="en-CA" sz="1400" dirty="0" err="1"/>
              <a:t>www.cca-acc.com</a:t>
            </a:r>
            <a:r>
              <a:rPr lang="en-CA" sz="1400" dirty="0"/>
              <a:t>/wp-content/uploads/2021/03/Strength-resilience-sustainability-Full-Report-</a:t>
            </a:r>
            <a:r>
              <a:rPr lang="en-CA" sz="1400" dirty="0" err="1"/>
              <a:t>Final.pdf</a:t>
            </a:r>
            <a:endParaRPr lang="en-CA" sz="1400" dirty="0"/>
          </a:p>
        </p:txBody>
      </p:sp>
    </p:spTree>
    <p:extLst>
      <p:ext uri="{BB962C8B-B14F-4D97-AF65-F5344CB8AC3E}">
        <p14:creationId xmlns:p14="http://schemas.microsoft.com/office/powerpoint/2010/main" val="11548046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74717A-31BC-7DD4-7B18-523A006218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2B5566-D4AB-0D19-EA2E-F4FB8B40D4D4}"/>
              </a:ext>
            </a:extLst>
          </p:cNvPr>
          <p:cNvSpPr>
            <a:spLocks noGrp="1"/>
          </p:cNvSpPr>
          <p:nvPr>
            <p:ph type="title"/>
          </p:nvPr>
        </p:nvSpPr>
        <p:spPr>
          <a:xfrm>
            <a:off x="838200" y="276058"/>
            <a:ext cx="10515600" cy="620815"/>
          </a:xfrm>
        </p:spPr>
        <p:txBody>
          <a:bodyPr>
            <a:normAutofit/>
          </a:bodyPr>
          <a:lstStyle/>
          <a:p>
            <a:pPr algn="ctr"/>
            <a:r>
              <a:rPr lang="en-US" sz="3600" b="1" dirty="0">
                <a:latin typeface="+mn-lt"/>
              </a:rPr>
              <a:t>Project Cash Flows</a:t>
            </a:r>
            <a:endParaRPr lang="en-CA" sz="2400" b="1" dirty="0">
              <a:latin typeface="+mn-lt"/>
            </a:endParaRPr>
          </a:p>
        </p:txBody>
      </p:sp>
      <p:pic>
        <p:nvPicPr>
          <p:cNvPr id="15" name="Picture 14">
            <a:extLst>
              <a:ext uri="{FF2B5EF4-FFF2-40B4-BE49-F238E27FC236}">
                <a16:creationId xmlns:a16="http://schemas.microsoft.com/office/drawing/2014/main" id="{8AB4D3EF-B2BB-73A6-EF11-3B5674B27545}"/>
              </a:ext>
            </a:extLst>
          </p:cNvPr>
          <p:cNvPicPr>
            <a:picLocks noChangeAspect="1"/>
          </p:cNvPicPr>
          <p:nvPr/>
        </p:nvPicPr>
        <p:blipFill>
          <a:blip r:embed="rId2"/>
          <a:stretch>
            <a:fillRect/>
          </a:stretch>
        </p:blipFill>
        <p:spPr>
          <a:xfrm>
            <a:off x="838200" y="1209367"/>
            <a:ext cx="10515600" cy="5161615"/>
          </a:xfrm>
          <a:prstGeom prst="rect">
            <a:avLst/>
          </a:prstGeom>
        </p:spPr>
      </p:pic>
    </p:spTree>
    <p:extLst>
      <p:ext uri="{BB962C8B-B14F-4D97-AF65-F5344CB8AC3E}">
        <p14:creationId xmlns:p14="http://schemas.microsoft.com/office/powerpoint/2010/main" val="41024912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838200" y="443207"/>
            <a:ext cx="10515600" cy="620815"/>
          </a:xfrm>
        </p:spPr>
        <p:txBody>
          <a:bodyPr>
            <a:normAutofit/>
          </a:bodyPr>
          <a:lstStyle/>
          <a:p>
            <a:pPr algn="ctr"/>
            <a:r>
              <a:rPr lang="en-US" sz="3600" b="1" dirty="0">
                <a:latin typeface="+mn-lt"/>
              </a:rPr>
              <a:t>Project Cash Flows</a:t>
            </a:r>
            <a:endParaRPr lang="en-CA" sz="2400" b="1" dirty="0">
              <a:latin typeface="+mn-lt"/>
            </a:endParaRPr>
          </a:p>
        </p:txBody>
      </p:sp>
      <p:sp>
        <p:nvSpPr>
          <p:cNvPr id="3" name="Content Placeholder 2">
            <a:extLst>
              <a:ext uri="{FF2B5EF4-FFF2-40B4-BE49-F238E27FC236}">
                <a16:creationId xmlns:a16="http://schemas.microsoft.com/office/drawing/2014/main" id="{47627BA8-08DA-C5E8-5402-CA11B72E87E9}"/>
              </a:ext>
            </a:extLst>
          </p:cNvPr>
          <p:cNvSpPr>
            <a:spLocks noGrp="1"/>
          </p:cNvSpPr>
          <p:nvPr>
            <p:ph idx="1"/>
          </p:nvPr>
        </p:nvSpPr>
        <p:spPr>
          <a:xfrm>
            <a:off x="838200" y="1508279"/>
            <a:ext cx="10515600" cy="4699306"/>
          </a:xfrm>
        </p:spPr>
        <p:txBody>
          <a:bodyPr>
            <a:normAutofit lnSpcReduction="10000"/>
          </a:bodyPr>
          <a:lstStyle/>
          <a:p>
            <a:pPr algn="just"/>
            <a:r>
              <a:rPr lang="en-US" sz="1800" dirty="0"/>
              <a:t> </a:t>
            </a:r>
            <a:r>
              <a:rPr lang="en-US" sz="1800" b="1" dirty="0"/>
              <a:t>Cash Outflow: </a:t>
            </a:r>
          </a:p>
          <a:p>
            <a:pPr algn="just">
              <a:buFont typeface="Wingdings" pitchFamily="2" charset="2"/>
              <a:buChar char="Ø"/>
            </a:pPr>
            <a:r>
              <a:rPr lang="en-US" sz="1800" u="sng" dirty="0"/>
              <a:t>Project Cost:</a:t>
            </a:r>
            <a:r>
              <a:rPr lang="en-US" sz="1800" dirty="0"/>
              <a:t> We are going to renovate the existing rail tracks which will support the bullet train. We are also going to renovate the train station to accommodate bullet train operation. Also, there are other items like- the purchase of bullet train units, equipment, technology, etc. The estimated project cost will be around 25 Billion Canadian Dollars including contingency reserve. There is another project, but it is covering Toronto to Montreal, and it is estimated to be $21 Billion </a:t>
            </a:r>
            <a:r>
              <a:rPr lang="de-DE" sz="1800" dirty="0"/>
              <a:t>(Bien, Iqbal, Li, Stecher, &amp; Manger). Since the distance is 100km more in our project, we are estimating the cost to be more than other Toronto-Montreal Projects. Also, we have added 20% management reserve and distributed the amount in the 18 years of the project. Including management reserve, the cost of the project is $30 Billion. </a:t>
            </a:r>
          </a:p>
          <a:p>
            <a:pPr algn="just">
              <a:buFont typeface="Wingdings" pitchFamily="2" charset="2"/>
              <a:buChar char="Ø"/>
            </a:pPr>
            <a:r>
              <a:rPr lang="de-DE" sz="1800" u="sng" dirty="0"/>
              <a:t>Funding:</a:t>
            </a:r>
            <a:r>
              <a:rPr lang="de-DE" sz="1800" dirty="0"/>
              <a:t> Canadian National Railway is going to conduct the projects and therefore, the project will be funded by the federal government.  So, no outside financing is required for this project. </a:t>
            </a:r>
          </a:p>
          <a:p>
            <a:pPr algn="just">
              <a:buFont typeface="Wingdings" pitchFamily="2" charset="2"/>
              <a:buChar char="Ø"/>
            </a:pPr>
            <a:r>
              <a:rPr lang="en-US" sz="1800" u="sng" dirty="0"/>
              <a:t>Operating Expense:</a:t>
            </a:r>
            <a:r>
              <a:rPr lang="en-US" sz="1800" dirty="0"/>
              <a:t> Operating expense is estimated to be around $700 Million per year. </a:t>
            </a:r>
          </a:p>
          <a:p>
            <a:pPr marL="0" indent="0" algn="just">
              <a:buNone/>
            </a:pPr>
            <a:endParaRPr lang="en-US" sz="1800" dirty="0"/>
          </a:p>
          <a:p>
            <a:pPr algn="just"/>
            <a:r>
              <a:rPr lang="en-US" sz="1800" dirty="0"/>
              <a:t> </a:t>
            </a:r>
            <a:r>
              <a:rPr lang="en-US" sz="1800" b="1" dirty="0"/>
              <a:t>Cash Inflow: </a:t>
            </a:r>
          </a:p>
          <a:p>
            <a:pPr marL="0" indent="0" algn="just">
              <a:buNone/>
            </a:pPr>
            <a:r>
              <a:rPr lang="en-US" sz="1800" u="sng" dirty="0"/>
              <a:t>Revenue:</a:t>
            </a:r>
            <a:r>
              <a:rPr lang="en-US" sz="1800" dirty="0"/>
              <a:t> We are estimating the annual revenue to be $800 Million per year. The Toronto-Montreal Express rail project is expected to yield $20 Billion in the span of 60 Years ((High-Speed Rail, n.d.). We are also expecting the same for our project. We have shown two years of operating activities in our cash flow statement. </a:t>
            </a:r>
            <a:endParaRPr lang="en-US" sz="1800" u="sng" dirty="0"/>
          </a:p>
        </p:txBody>
      </p:sp>
      <p:sp>
        <p:nvSpPr>
          <p:cNvPr id="5" name="Subtitle 2">
            <a:extLst>
              <a:ext uri="{FF2B5EF4-FFF2-40B4-BE49-F238E27FC236}">
                <a16:creationId xmlns:a16="http://schemas.microsoft.com/office/drawing/2014/main" id="{A5D29E2A-BDB3-FBFC-2340-8C5BA27F2835}"/>
              </a:ext>
            </a:extLst>
          </p:cNvPr>
          <p:cNvSpPr txBox="1">
            <a:spLocks/>
          </p:cNvSpPr>
          <p:nvPr/>
        </p:nvSpPr>
        <p:spPr>
          <a:xfrm>
            <a:off x="138890" y="6207585"/>
            <a:ext cx="11920588" cy="65041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Bien, P., Iqbal, S., Li, A., </a:t>
            </a:r>
            <a:r>
              <a:rPr lang="en-CA" sz="1400" dirty="0" err="1"/>
              <a:t>Stecher</a:t>
            </a:r>
            <a:r>
              <a:rPr lang="en-CA" sz="1400" dirty="0"/>
              <a:t>, I., &amp; Manger, M. (n.d.). Global Economic Policy Lab. Retrieved from High-Speed Rail: Toronto – Montreal</a:t>
            </a:r>
          </a:p>
          <a:p>
            <a:pPr algn="l">
              <a:spcBef>
                <a:spcPts val="0"/>
              </a:spcBef>
            </a:pPr>
            <a:r>
              <a:rPr lang="en-US" sz="1400" dirty="0"/>
              <a:t>High-Speed Rail. (n.d.). Retrieved from OFA: https://ofa.on.ca/issues/high-speed-rail/</a:t>
            </a:r>
            <a:endParaRPr lang="en-CA" sz="1400" dirty="0"/>
          </a:p>
        </p:txBody>
      </p:sp>
    </p:spTree>
    <p:extLst>
      <p:ext uri="{BB962C8B-B14F-4D97-AF65-F5344CB8AC3E}">
        <p14:creationId xmlns:p14="http://schemas.microsoft.com/office/powerpoint/2010/main" val="11907755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C664D-49F2-34F7-2476-195D32D96C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072687-ADD0-5B58-1678-76E9A7CB8B3A}"/>
              </a:ext>
            </a:extLst>
          </p:cNvPr>
          <p:cNvSpPr>
            <a:spLocks noGrp="1"/>
          </p:cNvSpPr>
          <p:nvPr>
            <p:ph type="title"/>
          </p:nvPr>
        </p:nvSpPr>
        <p:spPr/>
        <p:txBody>
          <a:bodyPr>
            <a:normAutofit/>
          </a:bodyPr>
          <a:lstStyle/>
          <a:p>
            <a:pPr algn="ctr"/>
            <a:r>
              <a:rPr lang="en-US" sz="3600" b="1" dirty="0">
                <a:latin typeface="+mn-lt"/>
              </a:rPr>
              <a:t>Earned Value Management</a:t>
            </a:r>
            <a:endParaRPr lang="en-CA" sz="2400" b="1" dirty="0">
              <a:latin typeface="+mn-lt"/>
            </a:endParaRPr>
          </a:p>
        </p:txBody>
      </p:sp>
      <p:graphicFrame>
        <p:nvGraphicFramePr>
          <p:cNvPr id="4" name="Content Placeholder 3">
            <a:extLst>
              <a:ext uri="{FF2B5EF4-FFF2-40B4-BE49-F238E27FC236}">
                <a16:creationId xmlns:a16="http://schemas.microsoft.com/office/drawing/2014/main" id="{0FB50A4C-ACA7-344E-AB53-78EDE757D9CC}"/>
              </a:ext>
            </a:extLst>
          </p:cNvPr>
          <p:cNvGraphicFramePr>
            <a:graphicFrameLocks noGrp="1"/>
          </p:cNvGraphicFramePr>
          <p:nvPr>
            <p:ph idx="1"/>
            <p:extLst>
              <p:ext uri="{D42A27DB-BD31-4B8C-83A1-F6EECF244321}">
                <p14:modId xmlns:p14="http://schemas.microsoft.com/office/powerpoint/2010/main" val="939052663"/>
              </p:ext>
            </p:extLst>
          </p:nvPr>
        </p:nvGraphicFramePr>
        <p:xfrm>
          <a:off x="3358330" y="2218914"/>
          <a:ext cx="5475339" cy="2048285"/>
        </p:xfrm>
        <a:graphic>
          <a:graphicData uri="http://schemas.openxmlformats.org/drawingml/2006/table">
            <a:tbl>
              <a:tblPr firstRow="1" bandRow="1">
                <a:tableStyleId>{8799B23B-EC83-4686-B30A-512413B5E67A}</a:tableStyleId>
              </a:tblPr>
              <a:tblGrid>
                <a:gridCol w="1427069">
                  <a:extLst>
                    <a:ext uri="{9D8B030D-6E8A-4147-A177-3AD203B41FA5}">
                      <a16:colId xmlns:a16="http://schemas.microsoft.com/office/drawing/2014/main" val="2509674210"/>
                    </a:ext>
                  </a:extLst>
                </a:gridCol>
                <a:gridCol w="4048270">
                  <a:extLst>
                    <a:ext uri="{9D8B030D-6E8A-4147-A177-3AD203B41FA5}">
                      <a16:colId xmlns:a16="http://schemas.microsoft.com/office/drawing/2014/main" val="2100749610"/>
                    </a:ext>
                  </a:extLst>
                </a:gridCol>
              </a:tblGrid>
              <a:tr h="409657">
                <a:tc>
                  <a:txBody>
                    <a:bodyPr/>
                    <a:lstStyle/>
                    <a:p>
                      <a:endParaRPr lang="en-CA"/>
                    </a:p>
                  </a:txBody>
                  <a:tcPr/>
                </a:tc>
                <a:tc>
                  <a:txBody>
                    <a:bodyPr/>
                    <a:lstStyle/>
                    <a:p>
                      <a:pPr algn="ctr"/>
                      <a:r>
                        <a:rPr lang="en-CA" dirty="0"/>
                        <a:t>In Million $</a:t>
                      </a:r>
                    </a:p>
                  </a:txBody>
                  <a:tcPr/>
                </a:tc>
                <a:extLst>
                  <a:ext uri="{0D108BD9-81ED-4DB2-BD59-A6C34878D82A}">
                    <a16:rowId xmlns:a16="http://schemas.microsoft.com/office/drawing/2014/main" val="2717252772"/>
                  </a:ext>
                </a:extLst>
              </a:tr>
              <a:tr h="409657">
                <a:tc>
                  <a:txBody>
                    <a:bodyPr/>
                    <a:lstStyle/>
                    <a:p>
                      <a:pPr algn="ctr"/>
                      <a:r>
                        <a:rPr lang="en-CA" sz="2000" b="1" dirty="0"/>
                        <a:t>EV</a:t>
                      </a:r>
                    </a:p>
                  </a:txBody>
                  <a:tcPr/>
                </a:tc>
                <a:tc>
                  <a:txBody>
                    <a:bodyPr/>
                    <a:lstStyle/>
                    <a:p>
                      <a:pPr algn="ctr"/>
                      <a:r>
                        <a:rPr lang="en-CA" b="1" dirty="0"/>
                        <a:t>$27.59 </a:t>
                      </a:r>
                    </a:p>
                  </a:txBody>
                  <a:tcPr/>
                </a:tc>
                <a:extLst>
                  <a:ext uri="{0D108BD9-81ED-4DB2-BD59-A6C34878D82A}">
                    <a16:rowId xmlns:a16="http://schemas.microsoft.com/office/drawing/2014/main" val="4236819772"/>
                  </a:ext>
                </a:extLst>
              </a:tr>
              <a:tr h="409657">
                <a:tc>
                  <a:txBody>
                    <a:bodyPr/>
                    <a:lstStyle/>
                    <a:p>
                      <a:pPr algn="ctr"/>
                      <a:r>
                        <a:rPr lang="en-CA" sz="2000" b="1" dirty="0"/>
                        <a:t>PV</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b="1" dirty="0"/>
                        <a:t>$27.59 </a:t>
                      </a:r>
                    </a:p>
                  </a:txBody>
                  <a:tcPr/>
                </a:tc>
                <a:extLst>
                  <a:ext uri="{0D108BD9-81ED-4DB2-BD59-A6C34878D82A}">
                    <a16:rowId xmlns:a16="http://schemas.microsoft.com/office/drawing/2014/main" val="1943410723"/>
                  </a:ext>
                </a:extLst>
              </a:tr>
              <a:tr h="409657">
                <a:tc>
                  <a:txBody>
                    <a:bodyPr/>
                    <a:lstStyle/>
                    <a:p>
                      <a:pPr algn="ctr"/>
                      <a:r>
                        <a:rPr lang="en-CA" sz="2000" b="1" dirty="0"/>
                        <a:t>AC</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b="1" dirty="0"/>
                        <a:t>$27.59 </a:t>
                      </a:r>
                    </a:p>
                  </a:txBody>
                  <a:tcPr/>
                </a:tc>
                <a:extLst>
                  <a:ext uri="{0D108BD9-81ED-4DB2-BD59-A6C34878D82A}">
                    <a16:rowId xmlns:a16="http://schemas.microsoft.com/office/drawing/2014/main" val="1645403073"/>
                  </a:ext>
                </a:extLst>
              </a:tr>
              <a:tr h="409657">
                <a:tc>
                  <a:txBody>
                    <a:bodyPr/>
                    <a:lstStyle/>
                    <a:p>
                      <a:pPr algn="ctr"/>
                      <a:r>
                        <a:rPr lang="en-CA" sz="2000" b="1" dirty="0"/>
                        <a:t>EAC</a:t>
                      </a:r>
                    </a:p>
                  </a:txBody>
                  <a:tcPr/>
                </a:tc>
                <a:tc>
                  <a:txBody>
                    <a:bodyPr/>
                    <a:lstStyle/>
                    <a:p>
                      <a:pPr algn="ctr"/>
                      <a:r>
                        <a:rPr lang="en-CA" b="1" dirty="0"/>
                        <a:t>$30,027.27</a:t>
                      </a:r>
                    </a:p>
                  </a:txBody>
                  <a:tcPr/>
                </a:tc>
                <a:extLst>
                  <a:ext uri="{0D108BD9-81ED-4DB2-BD59-A6C34878D82A}">
                    <a16:rowId xmlns:a16="http://schemas.microsoft.com/office/drawing/2014/main" val="127051975"/>
                  </a:ext>
                </a:extLst>
              </a:tr>
            </a:tbl>
          </a:graphicData>
        </a:graphic>
      </p:graphicFrame>
      <p:sp>
        <p:nvSpPr>
          <p:cNvPr id="6" name="Subtitle 2">
            <a:extLst>
              <a:ext uri="{FF2B5EF4-FFF2-40B4-BE49-F238E27FC236}">
                <a16:creationId xmlns:a16="http://schemas.microsoft.com/office/drawing/2014/main" id="{871BB13C-5B78-6900-51A7-20F0CB363019}"/>
              </a:ext>
            </a:extLst>
          </p:cNvPr>
          <p:cNvSpPr txBox="1">
            <a:spLocks/>
          </p:cNvSpPr>
          <p:nvPr/>
        </p:nvSpPr>
        <p:spPr>
          <a:xfrm>
            <a:off x="138890" y="6207585"/>
            <a:ext cx="11920588" cy="65041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endParaRPr lang="en-CA" sz="1400" dirty="0"/>
          </a:p>
        </p:txBody>
      </p:sp>
    </p:spTree>
    <p:extLst>
      <p:ext uri="{BB962C8B-B14F-4D97-AF65-F5344CB8AC3E}">
        <p14:creationId xmlns:p14="http://schemas.microsoft.com/office/powerpoint/2010/main" val="40592836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838200" y="365126"/>
            <a:ext cx="10515600" cy="841780"/>
          </a:xfrm>
        </p:spPr>
        <p:txBody>
          <a:bodyPr>
            <a:normAutofit/>
          </a:bodyPr>
          <a:lstStyle/>
          <a:p>
            <a:pPr algn="ctr"/>
            <a:r>
              <a:rPr lang="en-US" sz="3600" b="1" dirty="0">
                <a:latin typeface="+mn-lt"/>
              </a:rPr>
              <a:t>Preliminary Stakeholder Register</a:t>
            </a:r>
            <a:endParaRPr lang="en-CA" sz="2400" b="1" dirty="0">
              <a:latin typeface="+mn-lt"/>
            </a:endParaRPr>
          </a:p>
        </p:txBody>
      </p:sp>
      <p:sp>
        <p:nvSpPr>
          <p:cNvPr id="3" name="Content Placeholder 2">
            <a:extLst>
              <a:ext uri="{FF2B5EF4-FFF2-40B4-BE49-F238E27FC236}">
                <a16:creationId xmlns:a16="http://schemas.microsoft.com/office/drawing/2014/main" id="{47627BA8-08DA-C5E8-5402-CA11B72E87E9}"/>
              </a:ext>
            </a:extLst>
          </p:cNvPr>
          <p:cNvSpPr>
            <a:spLocks noGrp="1"/>
          </p:cNvSpPr>
          <p:nvPr>
            <p:ph idx="1"/>
          </p:nvPr>
        </p:nvSpPr>
        <p:spPr>
          <a:xfrm>
            <a:off x="838200" y="1415096"/>
            <a:ext cx="10515600" cy="4351338"/>
          </a:xfrm>
        </p:spPr>
        <p:txBody>
          <a:bodyPr>
            <a:normAutofit/>
          </a:bodyPr>
          <a:lstStyle/>
          <a:p>
            <a:pPr algn="just"/>
            <a:r>
              <a:rPr lang="en-CA" sz="1800" dirty="0">
                <a:solidFill>
                  <a:srgbClr val="222222"/>
                </a:solidFill>
              </a:rPr>
              <a:t>T</a:t>
            </a:r>
            <a:r>
              <a:rPr lang="en-CA" sz="1800" b="0" i="0" u="none" strike="noStrike" dirty="0">
                <a:solidFill>
                  <a:srgbClr val="222222"/>
                </a:solidFill>
                <a:effectLst/>
              </a:rPr>
              <a:t>he Government of Canada has established the High-Frequency Rail (HFR) in 2016. </a:t>
            </a:r>
          </a:p>
          <a:p>
            <a:pPr algn="just"/>
            <a:r>
              <a:rPr lang="en-US" sz="1800" dirty="0"/>
              <a:t>Transport Canada – Project Authority leading the project (on behalf of the Minister of Transport).</a:t>
            </a:r>
          </a:p>
          <a:p>
            <a:pPr algn="just"/>
            <a:r>
              <a:rPr lang="en-US" sz="1800" dirty="0"/>
              <a:t>Members (</a:t>
            </a:r>
            <a:r>
              <a:rPr lang="en-CA" sz="1800" b="0" i="0" u="none" strike="noStrike" dirty="0">
                <a:solidFill>
                  <a:srgbClr val="222222"/>
                </a:solidFill>
                <a:effectLst/>
              </a:rPr>
              <a:t>supported by the Department of Justice)</a:t>
            </a:r>
            <a:endParaRPr lang="en-US" sz="1800" dirty="0"/>
          </a:p>
          <a:p>
            <a:pPr marL="627063" indent="-209550" algn="just">
              <a:buFont typeface="Wingdings" pitchFamily="2" charset="2"/>
              <a:buChar char="Ø"/>
            </a:pPr>
            <a:r>
              <a:rPr lang="en-CA" sz="1800" b="0" i="0" u="none" strike="noStrike" dirty="0">
                <a:solidFill>
                  <a:srgbClr val="222222"/>
                </a:solidFill>
                <a:effectLst/>
              </a:rPr>
              <a:t>Infrastructure Canada </a:t>
            </a:r>
          </a:p>
          <a:p>
            <a:pPr marL="627063" indent="-209550" algn="just">
              <a:buFont typeface="Wingdings" pitchFamily="2" charset="2"/>
              <a:buChar char="Ø"/>
            </a:pPr>
            <a:r>
              <a:rPr lang="en-CA" sz="1800" b="0" i="0" u="none" strike="noStrike" dirty="0">
                <a:solidFill>
                  <a:srgbClr val="222222"/>
                </a:solidFill>
                <a:effectLst/>
              </a:rPr>
              <a:t>Public Services </a:t>
            </a:r>
          </a:p>
          <a:p>
            <a:pPr marL="627063" indent="-209550" algn="just">
              <a:buFont typeface="Wingdings" pitchFamily="2" charset="2"/>
              <a:buChar char="Ø"/>
            </a:pPr>
            <a:r>
              <a:rPr lang="en-CA" sz="1800" b="0" i="0" u="none" strike="noStrike" dirty="0">
                <a:solidFill>
                  <a:srgbClr val="222222"/>
                </a:solidFill>
                <a:effectLst/>
              </a:rPr>
              <a:t>Procurement Canada</a:t>
            </a:r>
          </a:p>
          <a:p>
            <a:pPr marL="627063" indent="-209550" algn="just">
              <a:buFont typeface="Wingdings" pitchFamily="2" charset="2"/>
              <a:buChar char="Ø"/>
            </a:pPr>
            <a:r>
              <a:rPr lang="en-CA" sz="1800" b="0" i="0" u="none" strike="noStrike" dirty="0">
                <a:solidFill>
                  <a:srgbClr val="222222"/>
                </a:solidFill>
                <a:effectLst/>
              </a:rPr>
              <a:t>VIA HFR (</a:t>
            </a:r>
            <a:r>
              <a:rPr lang="it-IT" sz="1800" b="0" i="0" u="none" strike="noStrike" dirty="0">
                <a:solidFill>
                  <a:srgbClr val="222222"/>
                </a:solidFill>
                <a:effectLst/>
              </a:rPr>
              <a:t>VIA Rail Subsidiary </a:t>
            </a:r>
            <a:r>
              <a:rPr lang="en-US" sz="1800" b="0" i="0" u="none" strike="noStrike" dirty="0">
                <a:solidFill>
                  <a:srgbClr val="222222"/>
                </a:solidFill>
                <a:effectLst/>
              </a:rPr>
              <a:t>to support High Frequency Rail</a:t>
            </a:r>
            <a:r>
              <a:rPr lang="en-CA" sz="1800" b="0" i="0" u="none" strike="noStrike" dirty="0">
                <a:solidFill>
                  <a:srgbClr val="222222"/>
                </a:solidFill>
                <a:effectLst/>
              </a:rPr>
              <a:t>)</a:t>
            </a:r>
            <a:endParaRPr lang="en-CA" sz="1800" dirty="0">
              <a:solidFill>
                <a:srgbClr val="222222"/>
              </a:solidFill>
            </a:endParaRPr>
          </a:p>
          <a:p>
            <a:pPr marL="298450" indent="-285750" algn="just"/>
            <a:r>
              <a:rPr lang="en-CA" sz="1800" b="0" i="0" u="none" strike="noStrike" dirty="0">
                <a:solidFill>
                  <a:srgbClr val="222222"/>
                </a:solidFill>
                <a:effectLst/>
              </a:rPr>
              <a:t>Additional stakeholde</a:t>
            </a:r>
            <a:r>
              <a:rPr lang="en-CA" sz="1800" dirty="0">
                <a:solidFill>
                  <a:srgbClr val="222222"/>
                </a:solidFill>
              </a:rPr>
              <a:t>rs are </a:t>
            </a:r>
          </a:p>
          <a:p>
            <a:pPr marL="627063" indent="-287338" algn="just">
              <a:buFont typeface="Wingdings" pitchFamily="2" charset="2"/>
              <a:buChar char="Ø"/>
            </a:pPr>
            <a:endParaRPr lang="en-CA" sz="1800" b="0" i="0" u="none" strike="noStrike" dirty="0">
              <a:solidFill>
                <a:srgbClr val="222222"/>
              </a:solidFill>
              <a:effectLst/>
            </a:endParaRPr>
          </a:p>
          <a:p>
            <a:pPr marL="627063" indent="-287338" algn="just">
              <a:buFont typeface="Wingdings" pitchFamily="2" charset="2"/>
              <a:buChar char="Ø"/>
            </a:pPr>
            <a:endParaRPr lang="en-CA" sz="1800" dirty="0">
              <a:solidFill>
                <a:srgbClr val="222222"/>
              </a:solidFill>
            </a:endParaRPr>
          </a:p>
        </p:txBody>
      </p:sp>
      <p:sp>
        <p:nvSpPr>
          <p:cNvPr id="4" name="Content Placeholder 2">
            <a:extLst>
              <a:ext uri="{FF2B5EF4-FFF2-40B4-BE49-F238E27FC236}">
                <a16:creationId xmlns:a16="http://schemas.microsoft.com/office/drawing/2014/main" id="{437666BE-7543-71FB-9EF9-705744A0CC0A}"/>
              </a:ext>
            </a:extLst>
          </p:cNvPr>
          <p:cNvSpPr txBox="1">
            <a:spLocks/>
          </p:cNvSpPr>
          <p:nvPr/>
        </p:nvSpPr>
        <p:spPr>
          <a:xfrm>
            <a:off x="241851" y="5974625"/>
            <a:ext cx="12824791" cy="67454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0"/>
              </a:spcBef>
              <a:buNone/>
            </a:pPr>
            <a:r>
              <a:rPr lang="en-US" sz="1400" b="1" dirty="0">
                <a:solidFill>
                  <a:srgbClr val="222222"/>
                </a:solidFill>
              </a:rPr>
              <a:t>Reference:  </a:t>
            </a:r>
          </a:p>
          <a:p>
            <a:pPr marL="0" indent="0" algn="just">
              <a:spcBef>
                <a:spcPts val="0"/>
              </a:spcBef>
              <a:buNone/>
            </a:pPr>
            <a:r>
              <a:rPr lang="en-US" sz="1400" dirty="0">
                <a:solidFill>
                  <a:srgbClr val="222222"/>
                </a:solidFill>
              </a:rPr>
              <a:t>Borealis. n.d. The Challenge. </a:t>
            </a:r>
            <a:r>
              <a:rPr lang="en-US" sz="1400" i="1" dirty="0">
                <a:solidFill>
                  <a:srgbClr val="222222"/>
                </a:solidFill>
              </a:rPr>
              <a:t>Building on Lessons Learned.</a:t>
            </a:r>
          </a:p>
          <a:p>
            <a:pPr marL="0" indent="0" algn="just">
              <a:spcBef>
                <a:spcPts val="0"/>
              </a:spcBef>
              <a:buNone/>
            </a:pPr>
            <a:r>
              <a:rPr lang="en-US" sz="1400" dirty="0">
                <a:solidFill>
                  <a:srgbClr val="222222"/>
                </a:solidFill>
              </a:rPr>
              <a:t>https://</a:t>
            </a:r>
            <a:r>
              <a:rPr lang="en-US" sz="1400" dirty="0" err="1">
                <a:solidFill>
                  <a:srgbClr val="222222"/>
                </a:solidFill>
              </a:rPr>
              <a:t>www.boreal-is.com</a:t>
            </a:r>
            <a:r>
              <a:rPr lang="en-US" sz="1400" dirty="0">
                <a:solidFill>
                  <a:srgbClr val="222222"/>
                </a:solidFill>
              </a:rPr>
              <a:t>/use-case-rail-industry/</a:t>
            </a:r>
          </a:p>
        </p:txBody>
      </p:sp>
      <p:graphicFrame>
        <p:nvGraphicFramePr>
          <p:cNvPr id="5" name="Table 4">
            <a:extLst>
              <a:ext uri="{FF2B5EF4-FFF2-40B4-BE49-F238E27FC236}">
                <a16:creationId xmlns:a16="http://schemas.microsoft.com/office/drawing/2014/main" id="{24C31841-67C5-C871-5271-4114DE77D84C}"/>
              </a:ext>
            </a:extLst>
          </p:cNvPr>
          <p:cNvGraphicFramePr>
            <a:graphicFrameLocks noGrp="1"/>
          </p:cNvGraphicFramePr>
          <p:nvPr/>
        </p:nvGraphicFramePr>
        <p:xfrm>
          <a:off x="1234440" y="4440434"/>
          <a:ext cx="10119360" cy="1984326"/>
        </p:xfrm>
        <a:graphic>
          <a:graphicData uri="http://schemas.openxmlformats.org/drawingml/2006/table">
            <a:tbl>
              <a:tblPr firstRow="1" bandRow="1">
                <a:tableStyleId>{2D5ABB26-0587-4C30-8999-92F81FD0307C}</a:tableStyleId>
              </a:tblPr>
              <a:tblGrid>
                <a:gridCol w="3373120">
                  <a:extLst>
                    <a:ext uri="{9D8B030D-6E8A-4147-A177-3AD203B41FA5}">
                      <a16:colId xmlns:a16="http://schemas.microsoft.com/office/drawing/2014/main" val="3585585654"/>
                    </a:ext>
                  </a:extLst>
                </a:gridCol>
                <a:gridCol w="3373120">
                  <a:extLst>
                    <a:ext uri="{9D8B030D-6E8A-4147-A177-3AD203B41FA5}">
                      <a16:colId xmlns:a16="http://schemas.microsoft.com/office/drawing/2014/main" val="4240733825"/>
                    </a:ext>
                  </a:extLst>
                </a:gridCol>
                <a:gridCol w="3373120">
                  <a:extLst>
                    <a:ext uri="{9D8B030D-6E8A-4147-A177-3AD203B41FA5}">
                      <a16:colId xmlns:a16="http://schemas.microsoft.com/office/drawing/2014/main" val="257408728"/>
                    </a:ext>
                  </a:extLst>
                </a:gridCol>
              </a:tblGrid>
              <a:tr h="369310">
                <a:tc>
                  <a:txBody>
                    <a:bodyPr/>
                    <a:lstStyle/>
                    <a:p>
                      <a:pPr marL="285750" indent="-285750">
                        <a:buFont typeface="Wingdings" panose="05000000000000000000" pitchFamily="2" charset="2"/>
                        <a:buChar char="Ø"/>
                      </a:pPr>
                      <a:r>
                        <a:rPr lang="en-CA" sz="1800" b="0" i="0" u="none" strike="noStrike" dirty="0">
                          <a:solidFill>
                            <a:srgbClr val="222222"/>
                          </a:solidFill>
                          <a:effectLst/>
                        </a:rPr>
                        <a:t>Landowners</a:t>
                      </a:r>
                      <a:endParaRPr lang="en-US" dirty="0"/>
                    </a:p>
                  </a:txBody>
                  <a:tcPr/>
                </a:tc>
                <a:tc>
                  <a:txBody>
                    <a:bodyPr/>
                    <a:lstStyle/>
                    <a:p>
                      <a:pPr marL="285750" indent="-285750">
                        <a:buFont typeface="Wingdings" panose="05000000000000000000" pitchFamily="2" charset="2"/>
                        <a:buChar char="Ø"/>
                      </a:pPr>
                      <a:r>
                        <a:rPr lang="en-US" dirty="0"/>
                        <a:t>Labor Unions</a:t>
                      </a:r>
                    </a:p>
                  </a:txBody>
                  <a:tcPr/>
                </a:tc>
                <a:tc>
                  <a:txBody>
                    <a:bodyPr/>
                    <a:lstStyle/>
                    <a:p>
                      <a:pPr marL="285750" indent="-285750">
                        <a:buFont typeface="Wingdings" panose="05000000000000000000" pitchFamily="2" charset="2"/>
                        <a:buChar char="Ø"/>
                      </a:pPr>
                      <a:r>
                        <a:rPr lang="en-US" dirty="0"/>
                        <a:t>Indigenous Communities</a:t>
                      </a:r>
                    </a:p>
                  </a:txBody>
                  <a:tcPr/>
                </a:tc>
                <a:extLst>
                  <a:ext uri="{0D108BD9-81ED-4DB2-BD59-A6C34878D82A}">
                    <a16:rowId xmlns:a16="http://schemas.microsoft.com/office/drawing/2014/main" val="1030846351"/>
                  </a:ext>
                </a:extLst>
              </a:tr>
              <a:tr h="283464">
                <a:tc>
                  <a:txBody>
                    <a:bodyPr/>
                    <a:lstStyle/>
                    <a:p>
                      <a:pPr marL="285750" indent="-285750">
                        <a:buFont typeface="Wingdings" panose="05000000000000000000" pitchFamily="2" charset="2"/>
                        <a:buChar char="Ø"/>
                      </a:pPr>
                      <a:r>
                        <a:rPr lang="en-CA" sz="1800" dirty="0">
                          <a:solidFill>
                            <a:srgbClr val="222222"/>
                          </a:solidFill>
                        </a:rPr>
                        <a:t>Local Communities</a:t>
                      </a:r>
                      <a:endParaRPr lang="en-US" dirty="0"/>
                    </a:p>
                  </a:txBody>
                  <a:tcPr/>
                </a:tc>
                <a:tc>
                  <a:txBody>
                    <a:bodyPr/>
                    <a:lstStyle/>
                    <a:p>
                      <a:pPr marL="285750" indent="-285750">
                        <a:buFont typeface="Wingdings" panose="05000000000000000000" pitchFamily="2" charset="2"/>
                        <a:buChar char="Ø"/>
                      </a:pPr>
                      <a:r>
                        <a:rPr lang="en-US" dirty="0"/>
                        <a:t>Utility Companies</a:t>
                      </a:r>
                    </a:p>
                  </a:txBody>
                  <a:tcPr/>
                </a:tc>
                <a:tc>
                  <a:txBody>
                    <a:bodyPr/>
                    <a:lstStyle/>
                    <a:p>
                      <a:pPr marL="285750" indent="-285750">
                        <a:buFont typeface="Wingdings" panose="05000000000000000000" pitchFamily="2" charset="2"/>
                        <a:buChar char="Ø"/>
                      </a:pPr>
                      <a:r>
                        <a:rPr lang="en-US" dirty="0"/>
                        <a:t>Businesses and Industries</a:t>
                      </a:r>
                    </a:p>
                  </a:txBody>
                  <a:tcPr/>
                </a:tc>
                <a:extLst>
                  <a:ext uri="{0D108BD9-81ED-4DB2-BD59-A6C34878D82A}">
                    <a16:rowId xmlns:a16="http://schemas.microsoft.com/office/drawing/2014/main" val="3209513778"/>
                  </a:ext>
                </a:extLst>
              </a:tr>
              <a:tr h="265176">
                <a:tc>
                  <a:txBody>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CA" sz="1800" b="0" i="0" u="none" strike="noStrike" dirty="0">
                          <a:solidFill>
                            <a:srgbClr val="222222"/>
                          </a:solidFill>
                          <a:effectLst/>
                        </a:rPr>
                        <a:t>Environmental Groups</a:t>
                      </a:r>
                      <a:endParaRPr lang="en-US" dirty="0"/>
                    </a:p>
                  </a:txBody>
                  <a:tcPr/>
                </a:tc>
                <a:tc>
                  <a:txBody>
                    <a:bodyPr/>
                    <a:lstStyle/>
                    <a:p>
                      <a:pPr marL="285750" indent="-285750">
                        <a:buFont typeface="Wingdings" panose="05000000000000000000" pitchFamily="2" charset="2"/>
                        <a:buChar char="Ø"/>
                      </a:pPr>
                      <a:r>
                        <a:rPr lang="en-US" dirty="0"/>
                        <a:t>Tourism Organizations</a:t>
                      </a:r>
                    </a:p>
                  </a:txBody>
                  <a:tcPr/>
                </a:tc>
                <a:tc>
                  <a:txBody>
                    <a:bodyPr/>
                    <a:lstStyle/>
                    <a:p>
                      <a:pPr marL="285750" indent="-285750">
                        <a:buFont typeface="Wingdings" panose="05000000000000000000" pitchFamily="2" charset="2"/>
                        <a:buChar char="Ø"/>
                      </a:pPr>
                      <a:r>
                        <a:rPr lang="en-US" dirty="0"/>
                        <a:t>Passenger Advocacy Groups</a:t>
                      </a:r>
                    </a:p>
                  </a:txBody>
                  <a:tcPr/>
                </a:tc>
                <a:extLst>
                  <a:ext uri="{0D108BD9-81ED-4DB2-BD59-A6C34878D82A}">
                    <a16:rowId xmlns:a16="http://schemas.microsoft.com/office/drawing/2014/main" val="225016091"/>
                  </a:ext>
                </a:extLst>
              </a:tr>
              <a:tr h="441748">
                <a:tc>
                  <a:txBody>
                    <a:bodyPr/>
                    <a:lstStyle/>
                    <a:p>
                      <a:pPr marL="285750" indent="-285750">
                        <a:buFont typeface="Wingdings" panose="05000000000000000000" pitchFamily="2" charset="2"/>
                        <a:buChar char="Ø"/>
                      </a:pPr>
                      <a:r>
                        <a:rPr lang="en-US" dirty="0"/>
                        <a:t>Emergency Services</a:t>
                      </a:r>
                    </a:p>
                  </a:txBody>
                  <a:tcPr/>
                </a:tc>
                <a:tc>
                  <a:txBody>
                    <a:bodyPr/>
                    <a:lstStyle/>
                    <a:p>
                      <a:pPr marL="285750" indent="-285750">
                        <a:buFont typeface="Wingdings" panose="05000000000000000000" pitchFamily="2" charset="2"/>
                        <a:buChar char="Ø"/>
                      </a:pPr>
                      <a:r>
                        <a:rPr lang="en-US" dirty="0"/>
                        <a:t>Rail Operators</a:t>
                      </a:r>
                    </a:p>
                  </a:txBody>
                  <a:tcPr/>
                </a:tc>
                <a:tc>
                  <a:txBody>
                    <a:bodyPr/>
                    <a:lstStyle/>
                    <a:p>
                      <a:pPr marL="285750" indent="-285750">
                        <a:buFont typeface="Wingdings" panose="05000000000000000000" pitchFamily="2" charset="2"/>
                        <a:buChar char="Ø"/>
                      </a:pPr>
                      <a:endParaRPr lang="en-US" dirty="0"/>
                    </a:p>
                  </a:txBody>
                  <a:tcPr/>
                </a:tc>
                <a:extLst>
                  <a:ext uri="{0D108BD9-81ED-4DB2-BD59-A6C34878D82A}">
                    <a16:rowId xmlns:a16="http://schemas.microsoft.com/office/drawing/2014/main" val="256078367"/>
                  </a:ext>
                </a:extLst>
              </a:tr>
              <a:tr h="441748">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069671681"/>
                  </a:ext>
                </a:extLst>
              </a:tr>
            </a:tbl>
          </a:graphicData>
        </a:graphic>
      </p:graphicFrame>
    </p:spTree>
    <p:extLst>
      <p:ext uri="{BB962C8B-B14F-4D97-AF65-F5344CB8AC3E}">
        <p14:creationId xmlns:p14="http://schemas.microsoft.com/office/powerpoint/2010/main" val="6720235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838200" y="365125"/>
            <a:ext cx="10515600" cy="869315"/>
          </a:xfrm>
        </p:spPr>
        <p:txBody>
          <a:bodyPr>
            <a:normAutofit/>
          </a:bodyPr>
          <a:lstStyle/>
          <a:p>
            <a:pPr algn="ctr"/>
            <a:r>
              <a:rPr lang="en-US" sz="3600" b="1" dirty="0">
                <a:latin typeface="+mn-lt"/>
              </a:rPr>
              <a:t>Preliminary Stakeholder Register</a:t>
            </a:r>
            <a:endParaRPr lang="en-CA" sz="2400" b="1" dirty="0">
              <a:latin typeface="+mn-lt"/>
            </a:endParaRPr>
          </a:p>
        </p:txBody>
      </p:sp>
      <p:sp>
        <p:nvSpPr>
          <p:cNvPr id="3" name="Content Placeholder 2">
            <a:extLst>
              <a:ext uri="{FF2B5EF4-FFF2-40B4-BE49-F238E27FC236}">
                <a16:creationId xmlns:a16="http://schemas.microsoft.com/office/drawing/2014/main" id="{47627BA8-08DA-C5E8-5402-CA11B72E87E9}"/>
              </a:ext>
            </a:extLst>
          </p:cNvPr>
          <p:cNvSpPr>
            <a:spLocks noGrp="1"/>
          </p:cNvSpPr>
          <p:nvPr>
            <p:ph idx="1"/>
          </p:nvPr>
        </p:nvSpPr>
        <p:spPr>
          <a:xfrm>
            <a:off x="838200" y="1463040"/>
            <a:ext cx="10515600" cy="4713923"/>
          </a:xfrm>
        </p:spPr>
        <p:txBody>
          <a:bodyPr>
            <a:normAutofit/>
          </a:bodyPr>
          <a:lstStyle/>
          <a:p>
            <a:pPr marL="300038" lvl="1" indent="-300038" algn="just">
              <a:lnSpc>
                <a:spcPct val="100000"/>
              </a:lnSpc>
              <a:spcBef>
                <a:spcPts val="0"/>
              </a:spcBef>
            </a:pPr>
            <a:r>
              <a:rPr lang="en-CA" sz="1800" b="0" i="0" u="none" strike="noStrike" dirty="0">
                <a:solidFill>
                  <a:srgbClr val="333333"/>
                </a:solidFill>
                <a:effectLst/>
              </a:rPr>
              <a:t>Stakeholder engagement can help the organization achieve better outcomes, whether it is education, connection, engagement or profit.</a:t>
            </a:r>
          </a:p>
          <a:p>
            <a:pPr marL="300038" lvl="1" indent="-300038" algn="just">
              <a:lnSpc>
                <a:spcPct val="100000"/>
              </a:lnSpc>
              <a:spcBef>
                <a:spcPts val="0"/>
              </a:spcBef>
            </a:pPr>
            <a:endParaRPr lang="en-CA" sz="1800" b="0" i="0" u="none" strike="noStrike" dirty="0">
              <a:solidFill>
                <a:srgbClr val="333333"/>
              </a:solidFill>
              <a:effectLst/>
            </a:endParaRPr>
          </a:p>
          <a:p>
            <a:pPr marL="612775" indent="-285750" algn="just">
              <a:lnSpc>
                <a:spcPct val="100000"/>
              </a:lnSpc>
              <a:spcBef>
                <a:spcPts val="0"/>
              </a:spcBef>
              <a:buFont typeface="Wingdings" pitchFamily="2" charset="2"/>
              <a:buChar char="Ø"/>
            </a:pPr>
            <a:r>
              <a:rPr lang="en-CA" sz="1800" b="1" i="0" u="none" strike="noStrike" dirty="0">
                <a:solidFill>
                  <a:srgbClr val="000000"/>
                </a:solidFill>
                <a:effectLst/>
              </a:rPr>
              <a:t>Empower people </a:t>
            </a:r>
            <a:r>
              <a:rPr lang="en-CA" sz="1800" b="0" i="0" u="none" strike="noStrike" dirty="0">
                <a:solidFill>
                  <a:srgbClr val="000000"/>
                </a:solidFill>
                <a:effectLst/>
              </a:rPr>
              <a:t>– Get stakeholders involved in the decision-making process.</a:t>
            </a:r>
          </a:p>
          <a:p>
            <a:pPr marL="612775" indent="-285750" algn="just">
              <a:lnSpc>
                <a:spcPct val="100000"/>
              </a:lnSpc>
              <a:spcBef>
                <a:spcPts val="0"/>
              </a:spcBef>
              <a:buFont typeface="Wingdings" pitchFamily="2" charset="2"/>
              <a:buChar char="Ø"/>
            </a:pPr>
            <a:r>
              <a:rPr lang="en-CA" sz="1800" b="1" i="0" u="none" strike="noStrike" dirty="0">
                <a:solidFill>
                  <a:srgbClr val="000000"/>
                </a:solidFill>
                <a:effectLst/>
              </a:rPr>
              <a:t>Create sustainable change</a:t>
            </a:r>
            <a:r>
              <a:rPr lang="en-CA" sz="1800" b="0" i="0" u="none" strike="noStrike" dirty="0">
                <a:solidFill>
                  <a:srgbClr val="000000"/>
                </a:solidFill>
                <a:effectLst/>
              </a:rPr>
              <a:t> – Engaged stakeholders help inform decisions and provide the support that the organization needs for long-term sustainability.</a:t>
            </a:r>
          </a:p>
          <a:p>
            <a:pPr marL="612775" indent="-285750" algn="just">
              <a:lnSpc>
                <a:spcPct val="100000"/>
              </a:lnSpc>
              <a:spcBef>
                <a:spcPts val="0"/>
              </a:spcBef>
              <a:buFont typeface="Wingdings" pitchFamily="2" charset="2"/>
              <a:buChar char="Ø"/>
            </a:pPr>
            <a:r>
              <a:rPr lang="en-CA" sz="1800" b="1" i="0" u="none" strike="noStrike" dirty="0">
                <a:solidFill>
                  <a:srgbClr val="000000"/>
                </a:solidFill>
                <a:effectLst/>
              </a:rPr>
              <a:t>Build relationships</a:t>
            </a:r>
            <a:r>
              <a:rPr lang="en-CA" sz="1800" b="0" i="0" u="none" strike="noStrike" dirty="0">
                <a:solidFill>
                  <a:srgbClr val="000000"/>
                </a:solidFill>
                <a:effectLst/>
              </a:rPr>
              <a:t> – Create mutually beneficial relationships, build on existing relationships or foster new ones.</a:t>
            </a:r>
          </a:p>
          <a:p>
            <a:pPr marL="612775" indent="-285750" algn="just">
              <a:lnSpc>
                <a:spcPct val="100000"/>
              </a:lnSpc>
              <a:spcBef>
                <a:spcPts val="0"/>
              </a:spcBef>
              <a:buFont typeface="Wingdings" pitchFamily="2" charset="2"/>
              <a:buChar char="Ø"/>
            </a:pPr>
            <a:r>
              <a:rPr lang="en-CA" sz="1800" b="1" i="0" u="none" strike="noStrike" dirty="0">
                <a:solidFill>
                  <a:srgbClr val="000000"/>
                </a:solidFill>
                <a:effectLst/>
              </a:rPr>
              <a:t>Build a better organization </a:t>
            </a:r>
            <a:r>
              <a:rPr lang="en-CA" sz="1800" b="0" i="0" u="none" strike="noStrike" dirty="0">
                <a:solidFill>
                  <a:srgbClr val="000000"/>
                </a:solidFill>
                <a:effectLst/>
              </a:rPr>
              <a:t>– Engaging with stakeholders can bring important issues to light and encourage the organization to develop corporate social responsibility.</a:t>
            </a:r>
          </a:p>
          <a:p>
            <a:pPr marL="612775" indent="-285750" algn="just">
              <a:lnSpc>
                <a:spcPct val="100000"/>
              </a:lnSpc>
              <a:spcBef>
                <a:spcPts val="0"/>
              </a:spcBef>
              <a:buFont typeface="Wingdings" pitchFamily="2" charset="2"/>
              <a:buChar char="Ø"/>
            </a:pPr>
            <a:r>
              <a:rPr lang="en-CA" sz="1800" b="1" i="0" u="none" strike="noStrike" dirty="0">
                <a:solidFill>
                  <a:srgbClr val="000000"/>
                </a:solidFill>
                <a:effectLst/>
              </a:rPr>
              <a:t>Increase success </a:t>
            </a:r>
            <a:r>
              <a:rPr lang="en-CA" sz="1800" b="0" i="0" u="none" strike="noStrike" dirty="0">
                <a:solidFill>
                  <a:srgbClr val="000000"/>
                </a:solidFill>
                <a:effectLst/>
              </a:rPr>
              <a:t>– Engaging influential groups and turning them into supporters and advocates can boost the organization’s chances of success.</a:t>
            </a:r>
          </a:p>
          <a:p>
            <a:pPr marL="612775" indent="-285750" algn="just">
              <a:lnSpc>
                <a:spcPct val="100000"/>
              </a:lnSpc>
              <a:spcBef>
                <a:spcPts val="0"/>
              </a:spcBef>
              <a:buFont typeface="Wingdings" pitchFamily="2" charset="2"/>
              <a:buChar char="Ø"/>
            </a:pPr>
            <a:r>
              <a:rPr lang="en-CA" sz="1800" b="1" i="0" u="none" strike="noStrike" dirty="0">
                <a:solidFill>
                  <a:srgbClr val="000000"/>
                </a:solidFill>
                <a:effectLst/>
              </a:rPr>
              <a:t>Educate </a:t>
            </a:r>
            <a:r>
              <a:rPr lang="en-CA" sz="1800" b="0" i="0" u="none" strike="noStrike" dirty="0">
                <a:solidFill>
                  <a:srgbClr val="000000"/>
                </a:solidFill>
                <a:effectLst/>
              </a:rPr>
              <a:t>– Stakeholders can be a valuable source of information for the organization, and they may learn something from it.</a:t>
            </a:r>
            <a:endParaRPr lang="en-US" sz="1800" dirty="0"/>
          </a:p>
        </p:txBody>
      </p:sp>
      <p:sp>
        <p:nvSpPr>
          <p:cNvPr id="4" name="Content Placeholder 2">
            <a:extLst>
              <a:ext uri="{FF2B5EF4-FFF2-40B4-BE49-F238E27FC236}">
                <a16:creationId xmlns:a16="http://schemas.microsoft.com/office/drawing/2014/main" id="{84AECFA7-A739-4A1E-CEA5-6A730F9B4E29}"/>
              </a:ext>
            </a:extLst>
          </p:cNvPr>
          <p:cNvSpPr txBox="1">
            <a:spLocks/>
          </p:cNvSpPr>
          <p:nvPr/>
        </p:nvSpPr>
        <p:spPr>
          <a:xfrm>
            <a:off x="241852" y="5974625"/>
            <a:ext cx="11698358" cy="67454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0"/>
              </a:spcBef>
              <a:buNone/>
            </a:pPr>
            <a:r>
              <a:rPr lang="en-US" sz="1400" b="1" dirty="0">
                <a:solidFill>
                  <a:srgbClr val="222222"/>
                </a:solidFill>
              </a:rPr>
              <a:t>Reference:  </a:t>
            </a:r>
          </a:p>
          <a:p>
            <a:pPr marL="0" indent="0" algn="just">
              <a:spcBef>
                <a:spcPts val="0"/>
              </a:spcBef>
              <a:buNone/>
            </a:pPr>
            <a:r>
              <a:rPr lang="en-US" sz="1400" dirty="0">
                <a:solidFill>
                  <a:srgbClr val="222222"/>
                </a:solidFill>
              </a:rPr>
              <a:t>Hendricks, A. n.d. Simply Stakeholders. </a:t>
            </a:r>
            <a:r>
              <a:rPr lang="en-US" sz="1400" i="1" dirty="0">
                <a:solidFill>
                  <a:srgbClr val="222222"/>
                </a:solidFill>
              </a:rPr>
              <a:t>The Importance of Stakeholders: Identifying and Prioritizing Stakeholder Engagement.</a:t>
            </a:r>
          </a:p>
          <a:p>
            <a:pPr marL="0" indent="0" algn="just">
              <a:spcBef>
                <a:spcPts val="0"/>
              </a:spcBef>
              <a:buNone/>
            </a:pPr>
            <a:r>
              <a:rPr lang="en-US" sz="1400" dirty="0">
                <a:solidFill>
                  <a:srgbClr val="222222"/>
                </a:solidFill>
              </a:rPr>
              <a:t>https://simplystakeholders.com/the-importance-of-stakeholders/</a:t>
            </a:r>
          </a:p>
        </p:txBody>
      </p:sp>
    </p:spTree>
    <p:extLst>
      <p:ext uri="{BB962C8B-B14F-4D97-AF65-F5344CB8AC3E}">
        <p14:creationId xmlns:p14="http://schemas.microsoft.com/office/powerpoint/2010/main" val="3585963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5C7E8E-5E45-8B21-BD95-EB885F76F9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7A9EF8-4E93-35EC-F417-AC4E91A395E1}"/>
              </a:ext>
            </a:extLst>
          </p:cNvPr>
          <p:cNvSpPr>
            <a:spLocks noGrp="1"/>
          </p:cNvSpPr>
          <p:nvPr>
            <p:ph type="title"/>
          </p:nvPr>
        </p:nvSpPr>
        <p:spPr>
          <a:xfrm>
            <a:off x="838200" y="365125"/>
            <a:ext cx="10515600" cy="896747"/>
          </a:xfrm>
        </p:spPr>
        <p:txBody>
          <a:bodyPr>
            <a:normAutofit/>
          </a:bodyPr>
          <a:lstStyle/>
          <a:p>
            <a:pPr algn="ctr"/>
            <a:r>
              <a:rPr lang="en-US" sz="3600" b="1" dirty="0">
                <a:latin typeface="+mn-lt"/>
              </a:rPr>
              <a:t>Preliminary Stakeholder Register</a:t>
            </a:r>
            <a:endParaRPr lang="en-CA" sz="2400" b="1" dirty="0">
              <a:latin typeface="+mn-lt"/>
            </a:endParaRPr>
          </a:p>
        </p:txBody>
      </p:sp>
      <p:sp>
        <p:nvSpPr>
          <p:cNvPr id="3" name="Content Placeholder 2">
            <a:extLst>
              <a:ext uri="{FF2B5EF4-FFF2-40B4-BE49-F238E27FC236}">
                <a16:creationId xmlns:a16="http://schemas.microsoft.com/office/drawing/2014/main" id="{DCF8E9B4-8AA0-BD55-B8EF-E029EF31E856}"/>
              </a:ext>
            </a:extLst>
          </p:cNvPr>
          <p:cNvSpPr>
            <a:spLocks noGrp="1"/>
          </p:cNvSpPr>
          <p:nvPr>
            <p:ph idx="1"/>
          </p:nvPr>
        </p:nvSpPr>
        <p:spPr>
          <a:xfrm>
            <a:off x="838200" y="1527048"/>
            <a:ext cx="10515600" cy="4649915"/>
          </a:xfrm>
        </p:spPr>
        <p:txBody>
          <a:bodyPr>
            <a:normAutofit/>
          </a:bodyPr>
          <a:lstStyle/>
          <a:p>
            <a:pPr marL="300038" lvl="1" indent="-300038" algn="just">
              <a:lnSpc>
                <a:spcPct val="100000"/>
              </a:lnSpc>
              <a:spcBef>
                <a:spcPts val="0"/>
              </a:spcBef>
            </a:pPr>
            <a:r>
              <a:rPr lang="en-US" sz="1800" b="0" i="0" u="none" strike="noStrike" dirty="0">
                <a:solidFill>
                  <a:srgbClr val="232323"/>
                </a:solidFill>
                <a:effectLst/>
              </a:rPr>
              <a:t>As the Ottawa-Windsor Express Rail project progresses, effective stakeholder engagement is paramount for success. We have identified various stakeholder needs and devised solutions to address them, ensuring transparent communication and collaboration throughout the project lifecycle.</a:t>
            </a:r>
          </a:p>
          <a:p>
            <a:pPr marL="300038" lvl="1" indent="-300038" algn="just">
              <a:lnSpc>
                <a:spcPct val="100000"/>
              </a:lnSpc>
              <a:spcBef>
                <a:spcPts val="0"/>
              </a:spcBef>
            </a:pPr>
            <a:endParaRPr lang="en-US" sz="1800" dirty="0">
              <a:solidFill>
                <a:srgbClr val="232323"/>
              </a:solidFill>
            </a:endParaRPr>
          </a:p>
          <a:p>
            <a:pPr marL="117475" lvl="1" indent="0" algn="l">
              <a:lnSpc>
                <a:spcPct val="100000"/>
              </a:lnSpc>
              <a:buNone/>
            </a:pPr>
            <a:r>
              <a:rPr lang="en-CA" sz="1800" b="1" i="0" u="none" strike="noStrike" dirty="0">
                <a:solidFill>
                  <a:srgbClr val="333333"/>
                </a:solidFill>
                <a:effectLst/>
              </a:rPr>
              <a:t>Stakeholder Needs and Solutions:</a:t>
            </a:r>
          </a:p>
          <a:p>
            <a:pPr marL="117475" lvl="1" indent="0" algn="l">
              <a:lnSpc>
                <a:spcPct val="100000"/>
              </a:lnSpc>
              <a:buNone/>
            </a:pPr>
            <a:endParaRPr lang="en-CA" sz="1800" b="0" i="0" u="none" strike="noStrike" dirty="0">
              <a:solidFill>
                <a:srgbClr val="333333"/>
              </a:solidFill>
              <a:effectLst/>
            </a:endParaRPr>
          </a:p>
          <a:p>
            <a:pPr marL="403225" lvl="1" indent="-285750">
              <a:lnSpc>
                <a:spcPct val="100000"/>
              </a:lnSpc>
            </a:pPr>
            <a:r>
              <a:rPr lang="en-CA" sz="1800" b="1" i="0" u="none" strike="noStrike" dirty="0">
                <a:solidFill>
                  <a:srgbClr val="333333"/>
                </a:solidFill>
                <a:effectLst/>
              </a:rPr>
              <a:t>Central Registry Establishment</a:t>
            </a:r>
            <a:r>
              <a:rPr lang="en-CA" sz="1800" b="0" i="0" u="none" strike="noStrike" dirty="0">
                <a:solidFill>
                  <a:srgbClr val="333333"/>
                </a:solidFill>
                <a:effectLst/>
              </a:rPr>
              <a:t>: Develop a comprehensive database to track stakeholder involvement.</a:t>
            </a:r>
          </a:p>
          <a:p>
            <a:pPr marL="403225" lvl="1" indent="-285750">
              <a:lnSpc>
                <a:spcPct val="100000"/>
              </a:lnSpc>
            </a:pPr>
            <a:r>
              <a:rPr lang="en-CA" sz="1800" b="1" i="0" u="none" strike="noStrike" dirty="0">
                <a:solidFill>
                  <a:srgbClr val="333333"/>
                </a:solidFill>
                <a:effectLst/>
              </a:rPr>
              <a:t>Unified Stakeholder Information</a:t>
            </a:r>
            <a:r>
              <a:rPr lang="en-CA" sz="1800" b="0" i="0" u="none" strike="noStrike" dirty="0">
                <a:solidFill>
                  <a:srgbClr val="333333"/>
                </a:solidFill>
                <a:effectLst/>
              </a:rPr>
              <a:t>: Integrate data into a single platform for streamlined communication.</a:t>
            </a:r>
          </a:p>
          <a:p>
            <a:pPr marL="403225" lvl="1" indent="-285750">
              <a:lnSpc>
                <a:spcPct val="100000"/>
              </a:lnSpc>
            </a:pPr>
            <a:r>
              <a:rPr lang="en-CA" sz="1800" b="1" i="0" u="none" strike="noStrike" dirty="0">
                <a:solidFill>
                  <a:srgbClr val="333333"/>
                </a:solidFill>
                <a:effectLst/>
              </a:rPr>
              <a:t>Mapping Stakeholder Influence and Concerns</a:t>
            </a:r>
            <a:r>
              <a:rPr lang="en-CA" sz="1800" b="0" i="0" u="none" strike="noStrike" dirty="0">
                <a:solidFill>
                  <a:srgbClr val="333333"/>
                </a:solidFill>
                <a:effectLst/>
              </a:rPr>
              <a:t>: Use mapping tools to understand affiliations and tailor engagement strategies.</a:t>
            </a:r>
          </a:p>
          <a:p>
            <a:pPr marL="403225" lvl="1" indent="-285750">
              <a:lnSpc>
                <a:spcPct val="100000"/>
              </a:lnSpc>
            </a:pPr>
            <a:r>
              <a:rPr lang="en-CA" sz="1800" b="1" i="0" u="none" strike="noStrike" dirty="0">
                <a:solidFill>
                  <a:srgbClr val="333333"/>
                </a:solidFill>
                <a:effectLst/>
              </a:rPr>
              <a:t>Real-Time Reporting for Management</a:t>
            </a:r>
            <a:r>
              <a:rPr lang="en-CA" sz="1800" b="0" i="0" u="none" strike="noStrike" dirty="0">
                <a:solidFill>
                  <a:srgbClr val="333333"/>
                </a:solidFill>
                <a:effectLst/>
              </a:rPr>
              <a:t>: Provide timely updates to management for informed decision-making.</a:t>
            </a:r>
          </a:p>
          <a:p>
            <a:pPr algn="just"/>
            <a:endParaRPr lang="en-US" sz="3200" dirty="0"/>
          </a:p>
        </p:txBody>
      </p:sp>
      <p:sp>
        <p:nvSpPr>
          <p:cNvPr id="4" name="Content Placeholder 2">
            <a:extLst>
              <a:ext uri="{FF2B5EF4-FFF2-40B4-BE49-F238E27FC236}">
                <a16:creationId xmlns:a16="http://schemas.microsoft.com/office/drawing/2014/main" id="{5B75F984-42BE-2930-BCA0-A37CE32E310C}"/>
              </a:ext>
            </a:extLst>
          </p:cNvPr>
          <p:cNvSpPr txBox="1">
            <a:spLocks/>
          </p:cNvSpPr>
          <p:nvPr/>
        </p:nvSpPr>
        <p:spPr>
          <a:xfrm>
            <a:off x="241852" y="5974625"/>
            <a:ext cx="10668000" cy="67454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0"/>
              </a:spcBef>
              <a:buNone/>
            </a:pPr>
            <a:r>
              <a:rPr lang="en-US" sz="1400" b="1" dirty="0">
                <a:solidFill>
                  <a:srgbClr val="222222"/>
                </a:solidFill>
              </a:rPr>
              <a:t>Reference:  </a:t>
            </a:r>
          </a:p>
          <a:p>
            <a:pPr marL="0" indent="0" algn="just">
              <a:spcBef>
                <a:spcPts val="0"/>
              </a:spcBef>
              <a:buNone/>
            </a:pPr>
            <a:r>
              <a:rPr lang="en-US" sz="1400" dirty="0">
                <a:solidFill>
                  <a:srgbClr val="222222"/>
                </a:solidFill>
              </a:rPr>
              <a:t>Borealis. n.d. Stakeholder Engagement Platform. </a:t>
            </a:r>
            <a:r>
              <a:rPr lang="en-US" sz="1400" i="1" dirty="0">
                <a:solidFill>
                  <a:srgbClr val="222222"/>
                </a:solidFill>
              </a:rPr>
              <a:t>How To Engage Stakeholders And Strengthen Your Strategy</a:t>
            </a:r>
          </a:p>
          <a:p>
            <a:pPr marL="0" indent="0" algn="just">
              <a:spcBef>
                <a:spcPts val="0"/>
              </a:spcBef>
              <a:buNone/>
            </a:pPr>
            <a:r>
              <a:rPr lang="en-US" sz="1400" dirty="0">
                <a:solidFill>
                  <a:srgbClr val="222222"/>
                </a:solidFill>
              </a:rPr>
              <a:t>https://www.boreal-is.com/modules/stakeholder-engagement</a:t>
            </a:r>
          </a:p>
        </p:txBody>
      </p:sp>
    </p:spTree>
    <p:extLst>
      <p:ext uri="{BB962C8B-B14F-4D97-AF65-F5344CB8AC3E}">
        <p14:creationId xmlns:p14="http://schemas.microsoft.com/office/powerpoint/2010/main" val="31503243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AF62FB-578A-0006-C5D1-4F03A1FEE0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B0AE2B-D806-3303-B4E1-0CBE878AA3E4}"/>
              </a:ext>
            </a:extLst>
          </p:cNvPr>
          <p:cNvSpPr>
            <a:spLocks noGrp="1"/>
          </p:cNvSpPr>
          <p:nvPr>
            <p:ph type="title"/>
          </p:nvPr>
        </p:nvSpPr>
        <p:spPr/>
        <p:txBody>
          <a:bodyPr>
            <a:normAutofit/>
          </a:bodyPr>
          <a:lstStyle/>
          <a:p>
            <a:pPr algn="ctr"/>
            <a:r>
              <a:rPr lang="en-US" sz="3600" b="1" dirty="0">
                <a:latin typeface="+mn-lt"/>
              </a:rPr>
              <a:t>Executive Summary</a:t>
            </a:r>
            <a:br>
              <a:rPr lang="en-US" sz="3600" b="1" dirty="0">
                <a:latin typeface="+mn-lt"/>
              </a:rPr>
            </a:br>
            <a:r>
              <a:rPr lang="en-US" sz="2400" b="1" dirty="0">
                <a:latin typeface="+mn-lt"/>
              </a:rPr>
              <a:t>Driving Economic Prosperity Along Ottawa to Windsor</a:t>
            </a:r>
            <a:endParaRPr lang="en-CA" sz="2400" b="1" dirty="0">
              <a:latin typeface="+mn-lt"/>
            </a:endParaRPr>
          </a:p>
        </p:txBody>
      </p:sp>
      <p:graphicFrame>
        <p:nvGraphicFramePr>
          <p:cNvPr id="4" name="Table 3">
            <a:extLst>
              <a:ext uri="{FF2B5EF4-FFF2-40B4-BE49-F238E27FC236}">
                <a16:creationId xmlns:a16="http://schemas.microsoft.com/office/drawing/2014/main" id="{38246500-3542-B13B-60B1-044319C7F581}"/>
              </a:ext>
            </a:extLst>
          </p:cNvPr>
          <p:cNvGraphicFramePr>
            <a:graphicFrameLocks noGrp="1"/>
          </p:cNvGraphicFramePr>
          <p:nvPr/>
        </p:nvGraphicFramePr>
        <p:xfrm>
          <a:off x="1618974" y="1958892"/>
          <a:ext cx="8954052" cy="4206240"/>
        </p:xfrm>
        <a:graphic>
          <a:graphicData uri="http://schemas.openxmlformats.org/drawingml/2006/table">
            <a:tbl>
              <a:tblPr firstRow="1" bandRow="1">
                <a:tableStyleId>{BC89EF96-8CEA-46FF-86C4-4CE0E7609802}</a:tableStyleId>
              </a:tblPr>
              <a:tblGrid>
                <a:gridCol w="3206914">
                  <a:extLst>
                    <a:ext uri="{9D8B030D-6E8A-4147-A177-3AD203B41FA5}">
                      <a16:colId xmlns:a16="http://schemas.microsoft.com/office/drawing/2014/main" val="3786725091"/>
                    </a:ext>
                  </a:extLst>
                </a:gridCol>
                <a:gridCol w="5747138">
                  <a:extLst>
                    <a:ext uri="{9D8B030D-6E8A-4147-A177-3AD203B41FA5}">
                      <a16:colId xmlns:a16="http://schemas.microsoft.com/office/drawing/2014/main" val="3282016904"/>
                    </a:ext>
                  </a:extLst>
                </a:gridCol>
              </a:tblGrid>
              <a:tr h="370840">
                <a:tc>
                  <a:txBody>
                    <a:bodyPr/>
                    <a:lstStyle/>
                    <a:p>
                      <a:pPr lvl="0" algn="ctr"/>
                      <a:r>
                        <a:rPr lang="en-US" sz="1800" b="1" dirty="0"/>
                        <a:t>Customer Relationship</a:t>
                      </a:r>
                      <a:endParaRPr lang="en-US" sz="1800" b="1" dirty="0">
                        <a:latin typeface="+mn-lt"/>
                        <a:cs typeface="Calibri" panose="020F0502020204030204" pitchFamily="34" charset="0"/>
                      </a:endParaRPr>
                    </a:p>
                  </a:txBody>
                  <a:tcPr/>
                </a:tc>
                <a:tc>
                  <a:txBody>
                    <a:bodyPr/>
                    <a:lstStyle/>
                    <a:p>
                      <a:pPr marL="285750" lvl="0" indent="-285750">
                        <a:buFont typeface="Arial" panose="020B0604020202020204" pitchFamily="34" charset="0"/>
                        <a:buChar char="•"/>
                      </a:pPr>
                      <a:r>
                        <a:rPr lang="en-US" sz="1800" b="0" dirty="0"/>
                        <a:t>Customer Service</a:t>
                      </a:r>
                    </a:p>
                    <a:p>
                      <a:pPr marL="285750" lvl="0" indent="-285750">
                        <a:buFont typeface="Arial" panose="020B0604020202020204" pitchFamily="34" charset="0"/>
                        <a:buChar char="•"/>
                      </a:pPr>
                      <a:r>
                        <a:rPr lang="en-US" sz="1800" b="0" dirty="0"/>
                        <a:t>Loyalty Program</a:t>
                      </a:r>
                    </a:p>
                    <a:p>
                      <a:pPr marL="285750" lvl="0" indent="-285750">
                        <a:buFont typeface="Arial" panose="020B0604020202020204" pitchFamily="34" charset="0"/>
                        <a:buChar char="•"/>
                      </a:pPr>
                      <a:r>
                        <a:rPr lang="en-US" sz="1800" b="0" dirty="0"/>
                        <a:t>Safety Assurance</a:t>
                      </a:r>
                      <a:endParaRPr lang="en-US" sz="1800" b="0" dirty="0">
                        <a:latin typeface="+mn-lt"/>
                        <a:cs typeface="Calibri" panose="020F0502020204030204" pitchFamily="34" charset="0"/>
                      </a:endParaRPr>
                    </a:p>
                  </a:txBody>
                  <a:tcPr/>
                </a:tc>
                <a:extLst>
                  <a:ext uri="{0D108BD9-81ED-4DB2-BD59-A6C34878D82A}">
                    <a16:rowId xmlns:a16="http://schemas.microsoft.com/office/drawing/2014/main" val="3823200293"/>
                  </a:ext>
                </a:extLst>
              </a:tr>
              <a:tr h="370840">
                <a:tc>
                  <a:txBody>
                    <a:bodyPr/>
                    <a:lstStyle/>
                    <a:p>
                      <a:pPr lvl="0" algn="ctr"/>
                      <a:r>
                        <a:rPr lang="en-US" sz="1800" b="1" dirty="0"/>
                        <a:t>Channels</a:t>
                      </a:r>
                      <a:endParaRPr lang="en-US" sz="1800" b="1" dirty="0">
                        <a:latin typeface="+mn-lt"/>
                        <a:cs typeface="Calibri" panose="020F0502020204030204" pitchFamily="34" charset="0"/>
                      </a:endParaRPr>
                    </a:p>
                  </a:txBody>
                  <a:tcPr/>
                </a:tc>
                <a:tc>
                  <a:txBody>
                    <a:bodyPr/>
                    <a:lstStyle/>
                    <a:p>
                      <a:pPr marL="285750" lvl="0" indent="-285750">
                        <a:buFont typeface="Arial" panose="020B0604020202020204" pitchFamily="34" charset="0"/>
                        <a:buChar char="•"/>
                      </a:pPr>
                      <a:r>
                        <a:rPr lang="en-US" sz="1800" dirty="0"/>
                        <a:t>Online Ticketing Platforms</a:t>
                      </a:r>
                    </a:p>
                    <a:p>
                      <a:pPr marL="285750" lvl="0" indent="-285750">
                        <a:buFont typeface="Arial" panose="020B0604020202020204" pitchFamily="34" charset="0"/>
                        <a:buChar char="•"/>
                      </a:pPr>
                      <a:r>
                        <a:rPr lang="en-US" sz="1800" dirty="0"/>
                        <a:t>Station Ticket Counters</a:t>
                      </a:r>
                    </a:p>
                    <a:p>
                      <a:pPr marL="285750" lvl="0" indent="-285750">
                        <a:buFont typeface="Arial" panose="020B0604020202020204" pitchFamily="34" charset="0"/>
                        <a:buChar char="•"/>
                      </a:pPr>
                      <a:r>
                        <a:rPr lang="en-US" sz="1800" dirty="0"/>
                        <a:t>Marketing and Advertising</a:t>
                      </a:r>
                      <a:endParaRPr lang="en-US" sz="1800" dirty="0">
                        <a:latin typeface="+mn-lt"/>
                        <a:cs typeface="Calibri" panose="020F0502020204030204" pitchFamily="34" charset="0"/>
                      </a:endParaRPr>
                    </a:p>
                  </a:txBody>
                  <a:tcPr/>
                </a:tc>
                <a:extLst>
                  <a:ext uri="{0D108BD9-81ED-4DB2-BD59-A6C34878D82A}">
                    <a16:rowId xmlns:a16="http://schemas.microsoft.com/office/drawing/2014/main" val="4143873242"/>
                  </a:ext>
                </a:extLst>
              </a:tr>
              <a:tr h="370840">
                <a:tc>
                  <a:txBody>
                    <a:bodyPr/>
                    <a:lstStyle/>
                    <a:p>
                      <a:pPr lvl="0" algn="ctr"/>
                      <a:r>
                        <a:rPr lang="en-US" sz="1800" b="1" dirty="0"/>
                        <a:t>Cost Structure</a:t>
                      </a:r>
                      <a:endParaRPr lang="en-US" sz="1800" b="1" dirty="0">
                        <a:latin typeface="+mn-lt"/>
                        <a:cs typeface="Calibri" panose="020F0502020204030204" pitchFamily="34" charset="0"/>
                      </a:endParaRPr>
                    </a:p>
                  </a:txBody>
                  <a:tcPr/>
                </a:tc>
                <a:tc>
                  <a:txBody>
                    <a:bodyPr/>
                    <a:lstStyle/>
                    <a:p>
                      <a:pPr marL="285750" lvl="0" indent="-285750">
                        <a:buFont typeface="Arial" panose="020B0604020202020204" pitchFamily="34" charset="0"/>
                        <a:buChar char="•"/>
                      </a:pPr>
                      <a:r>
                        <a:rPr lang="en-US" sz="1800" dirty="0"/>
                        <a:t>Fixed Cost: $ 30 Billion (increased from 25 Billion because of changes in project)
Variable: $ 700 million/year</a:t>
                      </a:r>
                      <a:endParaRPr lang="en-US" sz="1800" dirty="0">
                        <a:latin typeface="+mn-lt"/>
                        <a:cs typeface="Calibri" panose="020F0502020204030204" pitchFamily="34" charset="0"/>
                      </a:endParaRPr>
                    </a:p>
                  </a:txBody>
                  <a:tcPr/>
                </a:tc>
                <a:extLst>
                  <a:ext uri="{0D108BD9-81ED-4DB2-BD59-A6C34878D82A}">
                    <a16:rowId xmlns:a16="http://schemas.microsoft.com/office/drawing/2014/main" val="129921551"/>
                  </a:ext>
                </a:extLst>
              </a:tr>
              <a:tr h="370840">
                <a:tc>
                  <a:txBody>
                    <a:bodyPr/>
                    <a:lstStyle/>
                    <a:p>
                      <a:pPr lvl="0" algn="ctr"/>
                      <a:r>
                        <a:rPr lang="en-US" sz="1800" b="1" dirty="0"/>
                        <a:t>Revenue Streams</a:t>
                      </a:r>
                      <a:endParaRPr lang="en-US" sz="1800" b="1" dirty="0">
                        <a:latin typeface="+mn-lt"/>
                        <a:cs typeface="Calibri" panose="020F0502020204030204" pitchFamily="34" charset="0"/>
                      </a:endParaRPr>
                    </a:p>
                  </a:txBody>
                  <a:tcPr/>
                </a:tc>
                <a:tc>
                  <a:txBody>
                    <a:bodyPr/>
                    <a:lstStyle/>
                    <a:p>
                      <a:pPr marL="285750" lvl="0" indent="-285750">
                        <a:buFont typeface="Arial" panose="020B0604020202020204" pitchFamily="34" charset="0"/>
                        <a:buChar char="•"/>
                      </a:pPr>
                      <a:r>
                        <a:rPr lang="en-US" sz="1800" dirty="0"/>
                        <a:t>Ticket Sale
Rent from Stations from Coffee Shops and other shops
Revenue from advertisement</a:t>
                      </a:r>
                    </a:p>
                    <a:p>
                      <a:pPr marL="285750" lvl="0" indent="-285750">
                        <a:buFont typeface="Arial" panose="020B0604020202020204" pitchFamily="34" charset="0"/>
                        <a:buChar char="•"/>
                      </a:pPr>
                      <a:r>
                        <a:rPr lang="en-US" sz="1800" dirty="0"/>
                        <a:t>Estimated revenue is $800 million/year</a:t>
                      </a:r>
                      <a:endParaRPr lang="en-US" sz="1800" dirty="0">
                        <a:latin typeface="+mn-lt"/>
                        <a:cs typeface="Calibri" panose="020F0502020204030204" pitchFamily="34" charset="0"/>
                      </a:endParaRPr>
                    </a:p>
                  </a:txBody>
                  <a:tcPr/>
                </a:tc>
                <a:extLst>
                  <a:ext uri="{0D108BD9-81ED-4DB2-BD59-A6C34878D82A}">
                    <a16:rowId xmlns:a16="http://schemas.microsoft.com/office/drawing/2014/main" val="3366497224"/>
                  </a:ext>
                </a:extLst>
              </a:tr>
            </a:tbl>
          </a:graphicData>
        </a:graphic>
      </p:graphicFrame>
    </p:spTree>
    <p:extLst>
      <p:ext uri="{BB962C8B-B14F-4D97-AF65-F5344CB8AC3E}">
        <p14:creationId xmlns:p14="http://schemas.microsoft.com/office/powerpoint/2010/main" val="6732446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838200" y="365125"/>
            <a:ext cx="10515600" cy="896747"/>
          </a:xfrm>
        </p:spPr>
        <p:txBody>
          <a:bodyPr>
            <a:normAutofit/>
          </a:bodyPr>
          <a:lstStyle/>
          <a:p>
            <a:pPr algn="ctr"/>
            <a:r>
              <a:rPr lang="en-US" sz="3600" b="1" dirty="0">
                <a:latin typeface="+mn-lt"/>
              </a:rPr>
              <a:t>Preliminary Stakeholder Register</a:t>
            </a:r>
            <a:endParaRPr lang="en-CA" sz="2400" b="1" dirty="0">
              <a:latin typeface="+mn-lt"/>
            </a:endParaRPr>
          </a:p>
        </p:txBody>
      </p:sp>
      <p:sp>
        <p:nvSpPr>
          <p:cNvPr id="4" name="Content Placeholder 2">
            <a:extLst>
              <a:ext uri="{FF2B5EF4-FFF2-40B4-BE49-F238E27FC236}">
                <a16:creationId xmlns:a16="http://schemas.microsoft.com/office/drawing/2014/main" id="{6C1F4F15-4026-2B3C-953F-29C1EAC6549D}"/>
              </a:ext>
            </a:extLst>
          </p:cNvPr>
          <p:cNvSpPr txBox="1">
            <a:spLocks/>
          </p:cNvSpPr>
          <p:nvPr/>
        </p:nvSpPr>
        <p:spPr>
          <a:xfrm>
            <a:off x="241852" y="5974625"/>
            <a:ext cx="10668000" cy="67454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0"/>
              </a:spcBef>
              <a:buNone/>
            </a:pPr>
            <a:r>
              <a:rPr lang="en-US" sz="1400" b="1" dirty="0">
                <a:solidFill>
                  <a:srgbClr val="222222"/>
                </a:solidFill>
              </a:rPr>
              <a:t>Reference:  </a:t>
            </a:r>
          </a:p>
          <a:p>
            <a:pPr marL="0" indent="0" algn="just">
              <a:spcBef>
                <a:spcPts val="0"/>
              </a:spcBef>
              <a:buNone/>
            </a:pPr>
            <a:r>
              <a:rPr lang="en-US" sz="1400" dirty="0">
                <a:solidFill>
                  <a:srgbClr val="222222"/>
                </a:solidFill>
              </a:rPr>
              <a:t>Borealis. n.d. Stakeholder Engagement Platform. </a:t>
            </a:r>
            <a:r>
              <a:rPr lang="en-US" sz="1400" i="1" dirty="0">
                <a:solidFill>
                  <a:srgbClr val="222222"/>
                </a:solidFill>
              </a:rPr>
              <a:t>How To Engage Stakeholders And Strengthen Your Strategy</a:t>
            </a:r>
          </a:p>
          <a:p>
            <a:pPr marL="0" indent="0" algn="just">
              <a:spcBef>
                <a:spcPts val="0"/>
              </a:spcBef>
              <a:buNone/>
            </a:pPr>
            <a:r>
              <a:rPr lang="en-US" sz="1400" dirty="0">
                <a:solidFill>
                  <a:srgbClr val="222222"/>
                </a:solidFill>
              </a:rPr>
              <a:t>https://www.boreal-is.com/modules/stakeholder-engagement</a:t>
            </a:r>
          </a:p>
        </p:txBody>
      </p:sp>
      <p:graphicFrame>
        <p:nvGraphicFramePr>
          <p:cNvPr id="6" name="Table 5">
            <a:extLst>
              <a:ext uri="{FF2B5EF4-FFF2-40B4-BE49-F238E27FC236}">
                <a16:creationId xmlns:a16="http://schemas.microsoft.com/office/drawing/2014/main" id="{3F3D5994-4570-5F48-8EE9-5F5290D957B5}"/>
              </a:ext>
            </a:extLst>
          </p:cNvPr>
          <p:cNvGraphicFramePr>
            <a:graphicFrameLocks noGrp="1"/>
          </p:cNvGraphicFramePr>
          <p:nvPr/>
        </p:nvGraphicFramePr>
        <p:xfrm>
          <a:off x="838200" y="1398897"/>
          <a:ext cx="10515600" cy="4409747"/>
        </p:xfrm>
        <a:graphic>
          <a:graphicData uri="http://schemas.openxmlformats.org/drawingml/2006/table">
            <a:tbl>
              <a:tblPr firstRow="1" bandRow="1">
                <a:tableStyleId>{BC89EF96-8CEA-46FF-86C4-4CE0E7609802}</a:tableStyleId>
              </a:tblPr>
              <a:tblGrid>
                <a:gridCol w="2426208">
                  <a:extLst>
                    <a:ext uri="{9D8B030D-6E8A-4147-A177-3AD203B41FA5}">
                      <a16:colId xmlns:a16="http://schemas.microsoft.com/office/drawing/2014/main" val="930961206"/>
                    </a:ext>
                  </a:extLst>
                </a:gridCol>
                <a:gridCol w="3959352">
                  <a:extLst>
                    <a:ext uri="{9D8B030D-6E8A-4147-A177-3AD203B41FA5}">
                      <a16:colId xmlns:a16="http://schemas.microsoft.com/office/drawing/2014/main" val="1057354079"/>
                    </a:ext>
                  </a:extLst>
                </a:gridCol>
                <a:gridCol w="4130040">
                  <a:extLst>
                    <a:ext uri="{9D8B030D-6E8A-4147-A177-3AD203B41FA5}">
                      <a16:colId xmlns:a16="http://schemas.microsoft.com/office/drawing/2014/main" val="442873200"/>
                    </a:ext>
                  </a:extLst>
                </a:gridCol>
              </a:tblGrid>
              <a:tr h="477827">
                <a:tc>
                  <a:txBody>
                    <a:bodyPr/>
                    <a:lstStyle/>
                    <a:p>
                      <a:r>
                        <a:rPr lang="en-US" dirty="0"/>
                        <a:t>Stakeholder</a:t>
                      </a:r>
                    </a:p>
                  </a:txBody>
                  <a:tcPr/>
                </a:tc>
                <a:tc>
                  <a:txBody>
                    <a:bodyPr/>
                    <a:lstStyle/>
                    <a:p>
                      <a:r>
                        <a:rPr lang="en-US" dirty="0"/>
                        <a:t>What They Will Receive from the Project</a:t>
                      </a:r>
                    </a:p>
                  </a:txBody>
                  <a:tcPr/>
                </a:tc>
                <a:tc>
                  <a:txBody>
                    <a:bodyPr/>
                    <a:lstStyle/>
                    <a:p>
                      <a:r>
                        <a:rPr lang="en-US" dirty="0"/>
                        <a:t>What the Project Will Receive from Them</a:t>
                      </a:r>
                    </a:p>
                  </a:txBody>
                  <a:tcPr/>
                </a:tc>
                <a:extLst>
                  <a:ext uri="{0D108BD9-81ED-4DB2-BD59-A6C34878D82A}">
                    <a16:rowId xmlns:a16="http://schemas.microsoft.com/office/drawing/2014/main" val="2151190143"/>
                  </a:ext>
                </a:extLst>
              </a:tr>
              <a:tr h="273044">
                <a:tc>
                  <a:txBody>
                    <a:bodyPr/>
                    <a:lstStyle/>
                    <a:p>
                      <a:r>
                        <a:rPr lang="en-US" dirty="0"/>
                        <a:t>Government</a:t>
                      </a:r>
                    </a:p>
                  </a:txBody>
                  <a:tcPr/>
                </a:tc>
                <a:tc>
                  <a:txBody>
                    <a:bodyPr/>
                    <a:lstStyle/>
                    <a:p>
                      <a:r>
                        <a:rPr lang="en-US" dirty="0"/>
                        <a:t>Improved transportation infrastructure</a:t>
                      </a:r>
                    </a:p>
                  </a:txBody>
                  <a:tcPr/>
                </a:tc>
                <a:tc>
                  <a:txBody>
                    <a:bodyPr/>
                    <a:lstStyle/>
                    <a:p>
                      <a:r>
                        <a:rPr lang="en-US" dirty="0"/>
                        <a:t>Funding, regulatory approvals, support</a:t>
                      </a:r>
                    </a:p>
                  </a:txBody>
                  <a:tcPr/>
                </a:tc>
                <a:extLst>
                  <a:ext uri="{0D108BD9-81ED-4DB2-BD59-A6C34878D82A}">
                    <a16:rowId xmlns:a16="http://schemas.microsoft.com/office/drawing/2014/main" val="4022283862"/>
                  </a:ext>
                </a:extLst>
              </a:tr>
              <a:tr h="477827">
                <a:tc>
                  <a:txBody>
                    <a:bodyPr/>
                    <a:lstStyle/>
                    <a:p>
                      <a:r>
                        <a:rPr lang="en-US" dirty="0"/>
                        <a:t>Local Communities</a:t>
                      </a:r>
                    </a:p>
                  </a:txBody>
                  <a:tcPr/>
                </a:tc>
                <a:tc>
                  <a:txBody>
                    <a:bodyPr/>
                    <a:lstStyle/>
                    <a:p>
                      <a:r>
                        <a:rPr lang="en-US" dirty="0"/>
                        <a:t>Enhanced connectivity, potential economic opportunities</a:t>
                      </a:r>
                    </a:p>
                  </a:txBody>
                  <a:tcPr/>
                </a:tc>
                <a:tc>
                  <a:txBody>
                    <a:bodyPr/>
                    <a:lstStyle/>
                    <a:p>
                      <a:r>
                        <a:rPr lang="en-US" dirty="0"/>
                        <a:t>Input, support, feedback on local impacts</a:t>
                      </a:r>
                    </a:p>
                  </a:txBody>
                  <a:tcPr/>
                </a:tc>
                <a:extLst>
                  <a:ext uri="{0D108BD9-81ED-4DB2-BD59-A6C34878D82A}">
                    <a16:rowId xmlns:a16="http://schemas.microsoft.com/office/drawing/2014/main" val="2532211391"/>
                  </a:ext>
                </a:extLst>
              </a:tr>
              <a:tr h="477827">
                <a:tc>
                  <a:txBody>
                    <a:bodyPr/>
                    <a:lstStyle/>
                    <a:p>
                      <a:r>
                        <a:rPr lang="en-US" dirty="0"/>
                        <a:t>Environmental Groups</a:t>
                      </a:r>
                    </a:p>
                  </a:txBody>
                  <a:tcPr/>
                </a:tc>
                <a:tc>
                  <a:txBody>
                    <a:bodyPr/>
                    <a:lstStyle/>
                    <a:p>
                      <a:r>
                        <a:rPr lang="en-US" dirty="0"/>
                        <a:t>Mitigation of environmental impacts, sustainable practices</a:t>
                      </a:r>
                    </a:p>
                  </a:txBody>
                  <a:tcPr/>
                </a:tc>
                <a:tc>
                  <a:txBody>
                    <a:bodyPr/>
                    <a:lstStyle/>
                    <a:p>
                      <a:r>
                        <a:rPr lang="en-US" dirty="0"/>
                        <a:t>Expertise, guidance on environmental stewardship</a:t>
                      </a:r>
                    </a:p>
                  </a:txBody>
                  <a:tcPr/>
                </a:tc>
                <a:extLst>
                  <a:ext uri="{0D108BD9-81ED-4DB2-BD59-A6C34878D82A}">
                    <a16:rowId xmlns:a16="http://schemas.microsoft.com/office/drawing/2014/main" val="1624592412"/>
                  </a:ext>
                </a:extLst>
              </a:tr>
              <a:tr h="477827">
                <a:tc>
                  <a:txBody>
                    <a:bodyPr/>
                    <a:lstStyle/>
                    <a:p>
                      <a:r>
                        <a:rPr lang="en-US" dirty="0"/>
                        <a:t>Emergency Services</a:t>
                      </a:r>
                    </a:p>
                  </a:txBody>
                  <a:tcPr/>
                </a:tc>
                <a:tc>
                  <a:txBody>
                    <a:bodyPr/>
                    <a:lstStyle/>
                    <a:p>
                      <a:r>
                        <a:rPr lang="en-US" dirty="0"/>
                        <a:t>Enhanced emergency response capabilities</a:t>
                      </a:r>
                    </a:p>
                  </a:txBody>
                  <a:tcPr/>
                </a:tc>
                <a:tc>
                  <a:txBody>
                    <a:bodyPr/>
                    <a:lstStyle/>
                    <a:p>
                      <a:r>
                        <a:rPr lang="en-US" dirty="0"/>
                        <a:t>Collaboration, support for emergency planning</a:t>
                      </a:r>
                    </a:p>
                  </a:txBody>
                  <a:tcPr/>
                </a:tc>
                <a:extLst>
                  <a:ext uri="{0D108BD9-81ED-4DB2-BD59-A6C34878D82A}">
                    <a16:rowId xmlns:a16="http://schemas.microsoft.com/office/drawing/2014/main" val="3593804126"/>
                  </a:ext>
                </a:extLst>
              </a:tr>
              <a:tr h="273044">
                <a:tc>
                  <a:txBody>
                    <a:bodyPr/>
                    <a:lstStyle/>
                    <a:p>
                      <a:r>
                        <a:rPr lang="en-US" dirty="0"/>
                        <a:t>Labor Unions</a:t>
                      </a:r>
                    </a:p>
                  </a:txBody>
                  <a:tcPr/>
                </a:tc>
                <a:tc>
                  <a:txBody>
                    <a:bodyPr/>
                    <a:lstStyle/>
                    <a:p>
                      <a:r>
                        <a:rPr lang="en-US" dirty="0"/>
                        <a:t>Job opportunities, fair labor practices</a:t>
                      </a:r>
                    </a:p>
                  </a:txBody>
                  <a:tcPr/>
                </a:tc>
                <a:tc>
                  <a:txBody>
                    <a:bodyPr/>
                    <a:lstStyle/>
                    <a:p>
                      <a:r>
                        <a:rPr lang="en-US" dirty="0"/>
                        <a:t>Labor support, collaboration</a:t>
                      </a:r>
                    </a:p>
                  </a:txBody>
                  <a:tcPr/>
                </a:tc>
                <a:extLst>
                  <a:ext uri="{0D108BD9-81ED-4DB2-BD59-A6C34878D82A}">
                    <a16:rowId xmlns:a16="http://schemas.microsoft.com/office/drawing/2014/main" val="2315165294"/>
                  </a:ext>
                </a:extLst>
              </a:tr>
              <a:tr h="477827">
                <a:tc>
                  <a:txBody>
                    <a:bodyPr/>
                    <a:lstStyle/>
                    <a:p>
                      <a:r>
                        <a:rPr lang="en-US" dirty="0"/>
                        <a:t>Utility Companies</a:t>
                      </a:r>
                    </a:p>
                  </a:txBody>
                  <a:tcPr/>
                </a:tc>
                <a:tc>
                  <a:txBody>
                    <a:bodyPr/>
                    <a:lstStyle/>
                    <a:p>
                      <a:r>
                        <a:rPr lang="en-US" dirty="0"/>
                        <a:t>Infrastructure coordination, minimal disruptions</a:t>
                      </a:r>
                    </a:p>
                  </a:txBody>
                  <a:tcPr/>
                </a:tc>
                <a:tc>
                  <a:txBody>
                    <a:bodyPr/>
                    <a:lstStyle/>
                    <a:p>
                      <a:r>
                        <a:rPr lang="en-US" dirty="0"/>
                        <a:t>Collaboration, support for utility relocation</a:t>
                      </a:r>
                    </a:p>
                  </a:txBody>
                  <a:tcPr/>
                </a:tc>
                <a:extLst>
                  <a:ext uri="{0D108BD9-81ED-4DB2-BD59-A6C34878D82A}">
                    <a16:rowId xmlns:a16="http://schemas.microsoft.com/office/drawing/2014/main" val="625266624"/>
                  </a:ext>
                </a:extLst>
              </a:tr>
              <a:tr h="477827">
                <a:tc>
                  <a:txBody>
                    <a:bodyPr/>
                    <a:lstStyle/>
                    <a:p>
                      <a:r>
                        <a:rPr lang="en-US" dirty="0"/>
                        <a:t>Tourism Organizations</a:t>
                      </a:r>
                    </a:p>
                  </a:txBody>
                  <a:tcPr/>
                </a:tc>
                <a:tc>
                  <a:txBody>
                    <a:bodyPr/>
                    <a:lstStyle/>
                    <a:p>
                      <a:r>
                        <a:rPr lang="en-US" dirty="0"/>
                        <a:t>Increased traffic, economic growth</a:t>
                      </a:r>
                    </a:p>
                  </a:txBody>
                  <a:tcPr/>
                </a:tc>
                <a:tc>
                  <a:txBody>
                    <a:bodyPr/>
                    <a:lstStyle/>
                    <a:p>
                      <a:r>
                        <a:rPr lang="en-US" dirty="0"/>
                        <a:t>Promotion, tourism collaboration</a:t>
                      </a:r>
                    </a:p>
                  </a:txBody>
                  <a:tcPr/>
                </a:tc>
                <a:extLst>
                  <a:ext uri="{0D108BD9-81ED-4DB2-BD59-A6C34878D82A}">
                    <a16:rowId xmlns:a16="http://schemas.microsoft.com/office/drawing/2014/main" val="3665246772"/>
                  </a:ext>
                </a:extLst>
              </a:tr>
            </a:tbl>
          </a:graphicData>
        </a:graphic>
      </p:graphicFrame>
    </p:spTree>
    <p:extLst>
      <p:ext uri="{BB962C8B-B14F-4D97-AF65-F5344CB8AC3E}">
        <p14:creationId xmlns:p14="http://schemas.microsoft.com/office/powerpoint/2010/main" val="37381144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p:txBody>
          <a:bodyPr>
            <a:normAutofit/>
          </a:bodyPr>
          <a:lstStyle/>
          <a:p>
            <a:pPr algn="ctr"/>
            <a:r>
              <a:rPr lang="en-US" sz="3600" b="1" dirty="0">
                <a:latin typeface="+mn-lt"/>
              </a:rPr>
              <a:t>Required Resources - People Involve</a:t>
            </a:r>
            <a:endParaRPr lang="en-CA" sz="2400" b="1" dirty="0">
              <a:latin typeface="+mn-lt"/>
            </a:endParaRPr>
          </a:p>
        </p:txBody>
      </p:sp>
      <p:sp>
        <p:nvSpPr>
          <p:cNvPr id="6" name="Content Placeholder 2">
            <a:extLst>
              <a:ext uri="{FF2B5EF4-FFF2-40B4-BE49-F238E27FC236}">
                <a16:creationId xmlns:a16="http://schemas.microsoft.com/office/drawing/2014/main" id="{BD0C4D21-FCFC-E194-6CF4-8B44B3F47019}"/>
              </a:ext>
            </a:extLst>
          </p:cNvPr>
          <p:cNvSpPr txBox="1">
            <a:spLocks/>
          </p:cNvSpPr>
          <p:nvPr/>
        </p:nvSpPr>
        <p:spPr>
          <a:xfrm>
            <a:off x="241852" y="5473149"/>
            <a:ext cx="10668000" cy="117602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0"/>
              </a:spcBef>
              <a:buNone/>
            </a:pPr>
            <a:r>
              <a:rPr lang="en-US" sz="1400" b="1" dirty="0">
                <a:solidFill>
                  <a:srgbClr val="222222"/>
                </a:solidFill>
              </a:rPr>
              <a:t>Reference:  </a:t>
            </a:r>
          </a:p>
          <a:p>
            <a:pPr marL="0" indent="0" algn="just">
              <a:spcBef>
                <a:spcPts val="0"/>
              </a:spcBef>
              <a:buNone/>
            </a:pPr>
            <a:r>
              <a:rPr lang="en-US" sz="1400" dirty="0">
                <a:solidFill>
                  <a:srgbClr val="222222"/>
                </a:solidFill>
              </a:rPr>
              <a:t>Staff, C. November 29, 2023. </a:t>
            </a:r>
            <a:r>
              <a:rPr lang="en-US" sz="1400" dirty="0" err="1">
                <a:solidFill>
                  <a:srgbClr val="222222"/>
                </a:solidFill>
              </a:rPr>
              <a:t>Cousera</a:t>
            </a:r>
            <a:r>
              <a:rPr lang="en-US" sz="1400" dirty="0">
                <a:solidFill>
                  <a:srgbClr val="222222"/>
                </a:solidFill>
              </a:rPr>
              <a:t>. </a:t>
            </a:r>
            <a:r>
              <a:rPr lang="en-US" sz="1400" i="1" dirty="0">
                <a:solidFill>
                  <a:srgbClr val="222222"/>
                </a:solidFill>
              </a:rPr>
              <a:t>What Is A Project Manager? A Career Guide. </a:t>
            </a:r>
          </a:p>
          <a:p>
            <a:pPr marL="0" indent="0" algn="just">
              <a:spcBef>
                <a:spcPts val="0"/>
              </a:spcBef>
              <a:buNone/>
            </a:pPr>
            <a:r>
              <a:rPr lang="en-US" sz="1400" dirty="0">
                <a:solidFill>
                  <a:srgbClr val="222222"/>
                </a:solidFill>
              </a:rPr>
              <a:t>https://</a:t>
            </a:r>
            <a:r>
              <a:rPr lang="en-US" sz="1400" dirty="0" err="1">
                <a:solidFill>
                  <a:srgbClr val="222222"/>
                </a:solidFill>
              </a:rPr>
              <a:t>www.coursera.org</a:t>
            </a:r>
            <a:r>
              <a:rPr lang="en-US" sz="1400" dirty="0">
                <a:solidFill>
                  <a:srgbClr val="222222"/>
                </a:solidFill>
              </a:rPr>
              <a:t>/articles/what-is-project-manager</a:t>
            </a:r>
          </a:p>
          <a:p>
            <a:pPr marL="0" indent="0" algn="just">
              <a:spcBef>
                <a:spcPts val="0"/>
              </a:spcBef>
              <a:buNone/>
            </a:pPr>
            <a:endParaRPr lang="en-US" sz="1400" dirty="0">
              <a:solidFill>
                <a:srgbClr val="222222"/>
              </a:solidFill>
            </a:endParaRPr>
          </a:p>
          <a:p>
            <a:pPr marL="0" indent="0" algn="l">
              <a:spcBef>
                <a:spcPts val="0"/>
              </a:spcBef>
              <a:buNone/>
            </a:pPr>
            <a:r>
              <a:rPr lang="en-CA" sz="1400" dirty="0"/>
              <a:t>Jain, S. Aug. 12, 2023. Medium. </a:t>
            </a:r>
            <a:r>
              <a:rPr lang="en-CA" sz="1400" i="1" dirty="0"/>
              <a:t>“Forging the Path: The Construction of Bullet Train Tracks”</a:t>
            </a:r>
          </a:p>
          <a:p>
            <a:pPr marL="0" indent="0" algn="l">
              <a:spcBef>
                <a:spcPts val="0"/>
              </a:spcBef>
              <a:buNone/>
            </a:pPr>
            <a:r>
              <a:rPr lang="en-CA" sz="1400" dirty="0"/>
              <a:t>https://</a:t>
            </a:r>
            <a:r>
              <a:rPr lang="en-CA" sz="1400" dirty="0" err="1"/>
              <a:t>medium.com</a:t>
            </a:r>
            <a:r>
              <a:rPr lang="en-CA" sz="1400" dirty="0"/>
              <a:t>/@</a:t>
            </a:r>
            <a:r>
              <a:rPr lang="en-CA" sz="1400" dirty="0" err="1"/>
              <a:t>samarthjain</a:t>
            </a:r>
            <a:r>
              <a:rPr lang="en-CA" sz="1400" dirty="0"/>
              <a:t>/forging-the-path-the-construction-of-bullet-train-tracks-d2099a0cd11c</a:t>
            </a:r>
          </a:p>
          <a:p>
            <a:pPr marL="0" indent="0" algn="just">
              <a:spcBef>
                <a:spcPts val="0"/>
              </a:spcBef>
              <a:buNone/>
            </a:pPr>
            <a:endParaRPr lang="en-US" sz="1400" dirty="0">
              <a:solidFill>
                <a:srgbClr val="222222"/>
              </a:solidFill>
            </a:endParaRPr>
          </a:p>
        </p:txBody>
      </p:sp>
      <p:graphicFrame>
        <p:nvGraphicFramePr>
          <p:cNvPr id="7" name="Table 6">
            <a:extLst>
              <a:ext uri="{FF2B5EF4-FFF2-40B4-BE49-F238E27FC236}">
                <a16:creationId xmlns:a16="http://schemas.microsoft.com/office/drawing/2014/main" id="{97A8794E-FA07-57F1-D2AB-EAC2D3EFE6C9}"/>
              </a:ext>
            </a:extLst>
          </p:cNvPr>
          <p:cNvGraphicFramePr>
            <a:graphicFrameLocks noGrp="1"/>
          </p:cNvGraphicFramePr>
          <p:nvPr/>
        </p:nvGraphicFramePr>
        <p:xfrm>
          <a:off x="639417" y="1690688"/>
          <a:ext cx="10913165" cy="2936240"/>
        </p:xfrm>
        <a:graphic>
          <a:graphicData uri="http://schemas.openxmlformats.org/drawingml/2006/table">
            <a:tbl>
              <a:tblPr bandRow="1">
                <a:tableStyleId>{BC89EF96-8CEA-46FF-86C4-4CE0E7609802}</a:tableStyleId>
              </a:tblPr>
              <a:tblGrid>
                <a:gridCol w="1878496">
                  <a:extLst>
                    <a:ext uri="{9D8B030D-6E8A-4147-A177-3AD203B41FA5}">
                      <a16:colId xmlns:a16="http://schemas.microsoft.com/office/drawing/2014/main" val="839412401"/>
                    </a:ext>
                  </a:extLst>
                </a:gridCol>
                <a:gridCol w="9034669">
                  <a:extLst>
                    <a:ext uri="{9D8B030D-6E8A-4147-A177-3AD203B41FA5}">
                      <a16:colId xmlns:a16="http://schemas.microsoft.com/office/drawing/2014/main" val="668187400"/>
                    </a:ext>
                  </a:extLst>
                </a:gridCol>
              </a:tblGrid>
              <a:tr h="229115">
                <a:tc>
                  <a:txBody>
                    <a:bodyPr/>
                    <a:lstStyle/>
                    <a:p>
                      <a:r>
                        <a:rPr lang="en-CA" sz="1800" b="0" u="none" strike="noStrike" dirty="0">
                          <a:solidFill>
                            <a:srgbClr val="333333"/>
                          </a:solidFill>
                          <a:effectLst/>
                        </a:rPr>
                        <a:t>Stakeholders</a:t>
                      </a:r>
                      <a:endParaRPr lang="en-US" dirty="0"/>
                    </a:p>
                  </a:txBody>
                  <a:tcPr/>
                </a:tc>
                <a:tc>
                  <a:txBody>
                    <a:bodyPr/>
                    <a:lstStyle/>
                    <a:p>
                      <a:pPr algn="just"/>
                      <a:r>
                        <a:rPr lang="en-CA" sz="1800" b="0" u="none" strike="noStrike" dirty="0">
                          <a:solidFill>
                            <a:srgbClr val="333333"/>
                          </a:solidFill>
                          <a:effectLst/>
                        </a:rPr>
                        <a:t>These are the group of people that overall approved the whole project, from the requirement, design, initiation and closing of the project.</a:t>
                      </a:r>
                      <a:endParaRPr lang="en-US" dirty="0"/>
                    </a:p>
                  </a:txBody>
                  <a:tcPr/>
                </a:tc>
                <a:extLst>
                  <a:ext uri="{0D108BD9-81ED-4DB2-BD59-A6C34878D82A}">
                    <a16:rowId xmlns:a16="http://schemas.microsoft.com/office/drawing/2014/main" val="583050930"/>
                  </a:ext>
                </a:extLst>
              </a:tr>
              <a:tr h="370840">
                <a:tc>
                  <a:txBody>
                    <a:bodyPr/>
                    <a:lstStyle/>
                    <a:p>
                      <a:r>
                        <a:rPr lang="en-US" dirty="0"/>
                        <a:t>PMO and Team</a:t>
                      </a:r>
                    </a:p>
                  </a:txBody>
                  <a:tcPr/>
                </a:tc>
                <a:tc>
                  <a:txBody>
                    <a:bodyPr/>
                    <a:lstStyle/>
                    <a:p>
                      <a:pPr algn="just"/>
                      <a:r>
                        <a:rPr lang="en-CA" sz="1800" b="0" u="none" strike="noStrike" dirty="0">
                          <a:solidFill>
                            <a:srgbClr val="1F1F1F"/>
                          </a:solidFill>
                          <a:effectLst/>
                        </a:rPr>
                        <a:t>Professionals who organize, plan, and execute projects while working within restraints like budgets and schedules. Project managers lead entire teams, define project goals, communicate with stakeholders, and see a project through to its closure.</a:t>
                      </a:r>
                      <a:endParaRPr lang="en-US" dirty="0"/>
                    </a:p>
                  </a:txBody>
                  <a:tcPr/>
                </a:tc>
                <a:extLst>
                  <a:ext uri="{0D108BD9-81ED-4DB2-BD59-A6C34878D82A}">
                    <a16:rowId xmlns:a16="http://schemas.microsoft.com/office/drawing/2014/main" val="2964823587"/>
                  </a:ext>
                </a:extLst>
              </a:tr>
              <a:tr h="370840">
                <a:tc>
                  <a:txBody>
                    <a:bodyPr/>
                    <a:lstStyle/>
                    <a:p>
                      <a:r>
                        <a:rPr lang="en-US" dirty="0"/>
                        <a:t>HSE Team</a:t>
                      </a: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CA" sz="1800" b="0" u="none" strike="noStrike" kern="1200" dirty="0">
                          <a:solidFill>
                            <a:schemeClr val="dk1"/>
                          </a:solidFill>
                          <a:effectLst/>
                        </a:rPr>
                        <a:t>Collaborate with law enforcement agencies to ensure security measures are in place.</a:t>
                      </a:r>
                      <a:endParaRPr lang="en-CA" sz="1800" b="0" i="0" u="none" strike="noStrike" kern="1200" dirty="0">
                        <a:solidFill>
                          <a:schemeClr val="dk1"/>
                        </a:solidFill>
                        <a:effectLst/>
                        <a:latin typeface="+mn-lt"/>
                        <a:ea typeface="+mn-ea"/>
                        <a:cs typeface="+mn-cs"/>
                      </a:endParaRPr>
                    </a:p>
                  </a:txBody>
                  <a:tcPr/>
                </a:tc>
                <a:extLst>
                  <a:ext uri="{0D108BD9-81ED-4DB2-BD59-A6C34878D82A}">
                    <a16:rowId xmlns:a16="http://schemas.microsoft.com/office/drawing/2014/main" val="2786573613"/>
                  </a:ext>
                </a:extLst>
              </a:tr>
              <a:tr h="370840">
                <a:tc>
                  <a:txBody>
                    <a:bodyPr/>
                    <a:lstStyle/>
                    <a:p>
                      <a:r>
                        <a:rPr lang="en-US" dirty="0"/>
                        <a:t>R&amp;D Team </a:t>
                      </a:r>
                    </a:p>
                  </a:txBody>
                  <a:tcPr/>
                </a:tc>
                <a:tc>
                  <a:txBody>
                    <a:bodyPr/>
                    <a:lstStyle/>
                    <a:p>
                      <a:pPr algn="just"/>
                      <a:r>
                        <a:rPr lang="en-US" dirty="0"/>
                        <a:t>Develop detailed engineering plans for every aspect of the project, including track alignment, station layouts, bridges, tunnels, signaling systems, and power supply.</a:t>
                      </a:r>
                    </a:p>
                  </a:txBody>
                  <a:tcPr/>
                </a:tc>
                <a:extLst>
                  <a:ext uri="{0D108BD9-81ED-4DB2-BD59-A6C34878D82A}">
                    <a16:rowId xmlns:a16="http://schemas.microsoft.com/office/drawing/2014/main" val="864094840"/>
                  </a:ext>
                </a:extLst>
              </a:tr>
              <a:tr h="370840">
                <a:tc>
                  <a:txBody>
                    <a:bodyPr/>
                    <a:lstStyle/>
                    <a:p>
                      <a:r>
                        <a:rPr lang="en-US" dirty="0"/>
                        <a:t>Procurement </a:t>
                      </a:r>
                    </a:p>
                  </a:txBody>
                  <a:tcPr/>
                </a:tc>
                <a:tc>
                  <a:txBody>
                    <a:bodyPr/>
                    <a:lstStyle/>
                    <a:p>
                      <a:pPr algn="just"/>
                      <a:r>
                        <a:rPr lang="en-US" dirty="0"/>
                        <a:t>Creating bidding documents for suppliers and contractors. </a:t>
                      </a:r>
                    </a:p>
                  </a:txBody>
                  <a:tcPr/>
                </a:tc>
                <a:extLst>
                  <a:ext uri="{0D108BD9-81ED-4DB2-BD59-A6C34878D82A}">
                    <a16:rowId xmlns:a16="http://schemas.microsoft.com/office/drawing/2014/main" val="3458817657"/>
                  </a:ext>
                </a:extLst>
              </a:tr>
            </a:tbl>
          </a:graphicData>
        </a:graphic>
      </p:graphicFrame>
    </p:spTree>
    <p:extLst>
      <p:ext uri="{BB962C8B-B14F-4D97-AF65-F5344CB8AC3E}">
        <p14:creationId xmlns:p14="http://schemas.microsoft.com/office/powerpoint/2010/main" val="22251673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6FD3A5-9E62-FB7E-A7B9-310F05A61B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D83527-7310-2635-8A61-CB20D770C1A3}"/>
              </a:ext>
            </a:extLst>
          </p:cNvPr>
          <p:cNvSpPr>
            <a:spLocks noGrp="1"/>
          </p:cNvSpPr>
          <p:nvPr>
            <p:ph type="title"/>
          </p:nvPr>
        </p:nvSpPr>
        <p:spPr/>
        <p:txBody>
          <a:bodyPr>
            <a:normAutofit/>
          </a:bodyPr>
          <a:lstStyle/>
          <a:p>
            <a:pPr algn="ctr"/>
            <a:r>
              <a:rPr lang="en-US" sz="3600" b="1" dirty="0">
                <a:latin typeface="+mn-lt"/>
              </a:rPr>
              <a:t>Required Resources - People Involve</a:t>
            </a:r>
            <a:endParaRPr lang="en-CA" sz="2400" b="1" dirty="0">
              <a:latin typeface="+mn-lt"/>
            </a:endParaRPr>
          </a:p>
        </p:txBody>
      </p:sp>
      <p:sp>
        <p:nvSpPr>
          <p:cNvPr id="6" name="Content Placeholder 2">
            <a:extLst>
              <a:ext uri="{FF2B5EF4-FFF2-40B4-BE49-F238E27FC236}">
                <a16:creationId xmlns:a16="http://schemas.microsoft.com/office/drawing/2014/main" id="{DDA9D3FC-C8AF-EDDC-D8EF-29F9955CDE79}"/>
              </a:ext>
            </a:extLst>
          </p:cNvPr>
          <p:cNvSpPr txBox="1">
            <a:spLocks/>
          </p:cNvSpPr>
          <p:nvPr/>
        </p:nvSpPr>
        <p:spPr>
          <a:xfrm>
            <a:off x="241852" y="5974625"/>
            <a:ext cx="10668000" cy="67454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0"/>
              </a:spcBef>
              <a:buNone/>
            </a:pPr>
            <a:r>
              <a:rPr lang="en-US" sz="1400" b="1" dirty="0">
                <a:solidFill>
                  <a:srgbClr val="222222"/>
                </a:solidFill>
              </a:rPr>
              <a:t>Reference:  </a:t>
            </a:r>
          </a:p>
          <a:p>
            <a:pPr marL="0" indent="0" algn="just">
              <a:spcBef>
                <a:spcPts val="0"/>
              </a:spcBef>
              <a:buNone/>
            </a:pPr>
            <a:r>
              <a:rPr lang="en-US" sz="1400" dirty="0">
                <a:solidFill>
                  <a:srgbClr val="222222"/>
                </a:solidFill>
              </a:rPr>
              <a:t>Staff, C. November 29, 2023. </a:t>
            </a:r>
            <a:r>
              <a:rPr lang="en-US" sz="1400" dirty="0" err="1">
                <a:solidFill>
                  <a:srgbClr val="222222"/>
                </a:solidFill>
              </a:rPr>
              <a:t>Cousera</a:t>
            </a:r>
            <a:r>
              <a:rPr lang="en-US" sz="1400" dirty="0">
                <a:solidFill>
                  <a:srgbClr val="222222"/>
                </a:solidFill>
              </a:rPr>
              <a:t>. </a:t>
            </a:r>
            <a:r>
              <a:rPr lang="en-US" sz="1400" i="1" dirty="0">
                <a:solidFill>
                  <a:srgbClr val="222222"/>
                </a:solidFill>
              </a:rPr>
              <a:t>What Is A Project Manager? A Career Guide. </a:t>
            </a:r>
          </a:p>
          <a:p>
            <a:pPr marL="0" indent="0" algn="just">
              <a:spcBef>
                <a:spcPts val="0"/>
              </a:spcBef>
              <a:buNone/>
            </a:pPr>
            <a:r>
              <a:rPr lang="en-US" sz="1400" dirty="0">
                <a:solidFill>
                  <a:srgbClr val="222222"/>
                </a:solidFill>
              </a:rPr>
              <a:t>https://</a:t>
            </a:r>
            <a:r>
              <a:rPr lang="en-US" sz="1400" dirty="0" err="1">
                <a:solidFill>
                  <a:srgbClr val="222222"/>
                </a:solidFill>
              </a:rPr>
              <a:t>www.coursera.org</a:t>
            </a:r>
            <a:r>
              <a:rPr lang="en-US" sz="1400" dirty="0">
                <a:solidFill>
                  <a:srgbClr val="222222"/>
                </a:solidFill>
              </a:rPr>
              <a:t>/articles/what-is-project-manager#</a:t>
            </a:r>
          </a:p>
        </p:txBody>
      </p:sp>
      <p:graphicFrame>
        <p:nvGraphicFramePr>
          <p:cNvPr id="7" name="Table 6">
            <a:extLst>
              <a:ext uri="{FF2B5EF4-FFF2-40B4-BE49-F238E27FC236}">
                <a16:creationId xmlns:a16="http://schemas.microsoft.com/office/drawing/2014/main" id="{DBAD9359-A26C-7387-D84D-0038AF8A24B8}"/>
              </a:ext>
            </a:extLst>
          </p:cNvPr>
          <p:cNvGraphicFramePr>
            <a:graphicFrameLocks noGrp="1"/>
          </p:cNvGraphicFramePr>
          <p:nvPr/>
        </p:nvGraphicFramePr>
        <p:xfrm>
          <a:off x="639417" y="1690688"/>
          <a:ext cx="10913165" cy="2667000"/>
        </p:xfrm>
        <a:graphic>
          <a:graphicData uri="http://schemas.openxmlformats.org/drawingml/2006/table">
            <a:tbl>
              <a:tblPr bandRow="1">
                <a:tableStyleId>{BC89EF96-8CEA-46FF-86C4-4CE0E7609802}</a:tableStyleId>
              </a:tblPr>
              <a:tblGrid>
                <a:gridCol w="2700131">
                  <a:extLst>
                    <a:ext uri="{9D8B030D-6E8A-4147-A177-3AD203B41FA5}">
                      <a16:colId xmlns:a16="http://schemas.microsoft.com/office/drawing/2014/main" val="839412401"/>
                    </a:ext>
                  </a:extLst>
                </a:gridCol>
                <a:gridCol w="8213034">
                  <a:extLst>
                    <a:ext uri="{9D8B030D-6E8A-4147-A177-3AD203B41FA5}">
                      <a16:colId xmlns:a16="http://schemas.microsoft.com/office/drawing/2014/main" val="668187400"/>
                    </a:ext>
                  </a:extLst>
                </a:gridCol>
              </a:tblGrid>
              <a:tr h="370840">
                <a:tc>
                  <a:txBody>
                    <a:bodyPr/>
                    <a:lstStyle/>
                    <a:p>
                      <a:r>
                        <a:rPr lang="en-US" b="0" dirty="0"/>
                        <a:t>Logistics and</a:t>
                      </a:r>
                    </a:p>
                    <a:p>
                      <a:r>
                        <a:rPr lang="en-US" b="0" dirty="0"/>
                        <a:t>Warehouse Team </a:t>
                      </a:r>
                    </a:p>
                  </a:txBody>
                  <a:tcPr/>
                </a:tc>
                <a:tc>
                  <a:txBody>
                    <a:bodyPr/>
                    <a:lstStyle/>
                    <a:p>
                      <a:pPr algn="just"/>
                      <a:r>
                        <a:rPr lang="en-US" b="0" dirty="0"/>
                        <a:t>Initiate transportation and proper storage of raw and finished products.</a:t>
                      </a:r>
                      <a:endParaRPr lang="en-US" b="0" i="0" dirty="0"/>
                    </a:p>
                  </a:txBody>
                  <a:tcPr/>
                </a:tc>
                <a:extLst>
                  <a:ext uri="{0D108BD9-81ED-4DB2-BD59-A6C34878D82A}">
                    <a16:rowId xmlns:a16="http://schemas.microsoft.com/office/drawing/2014/main" val="3355628074"/>
                  </a:ext>
                </a:extLst>
              </a:tr>
              <a:tr h="370840">
                <a:tc>
                  <a:txBody>
                    <a:bodyPr/>
                    <a:lstStyle/>
                    <a:p>
                      <a:r>
                        <a:rPr lang="en-US" dirty="0"/>
                        <a:t>TL and Laborers</a:t>
                      </a:r>
                    </a:p>
                  </a:txBody>
                  <a:tcPr/>
                </a:tc>
                <a:tc>
                  <a:txBody>
                    <a:bodyPr/>
                    <a:lstStyle/>
                    <a:p>
                      <a:pPr algn="just"/>
                      <a:r>
                        <a:rPr lang="en-US" dirty="0"/>
                        <a:t>Ground workers.</a:t>
                      </a:r>
                    </a:p>
                  </a:txBody>
                  <a:tcPr/>
                </a:tc>
                <a:extLst>
                  <a:ext uri="{0D108BD9-81ED-4DB2-BD59-A6C34878D82A}">
                    <a16:rowId xmlns:a16="http://schemas.microsoft.com/office/drawing/2014/main" val="4134640400"/>
                  </a:ext>
                </a:extLst>
              </a:tr>
              <a:tr h="370840">
                <a:tc>
                  <a:txBody>
                    <a:bodyPr/>
                    <a:lstStyle/>
                    <a:p>
                      <a:r>
                        <a:rPr lang="en-US" dirty="0"/>
                        <a:t>IT Team </a:t>
                      </a:r>
                    </a:p>
                  </a:txBody>
                  <a:tcPr/>
                </a:tc>
                <a:tc>
                  <a:txBody>
                    <a:bodyPr/>
                    <a:lstStyle/>
                    <a:p>
                      <a:pPr algn="just"/>
                      <a:r>
                        <a:rPr lang="en-CA" sz="1800" b="0" u="none" strike="noStrike" kern="1200" dirty="0">
                          <a:solidFill>
                            <a:schemeClr val="dk1"/>
                          </a:solidFill>
                          <a:effectLst/>
                        </a:rPr>
                        <a:t>IT is also used to improve operations, and in a way, it is also linked to scheduling. Optimization can go in several directions: better train control, dispatching, or customer information system.</a:t>
                      </a:r>
                      <a:endParaRPr lang="en-CA" sz="1800" b="0" i="0" u="none" strike="noStrike" kern="1200" dirty="0">
                        <a:solidFill>
                          <a:schemeClr val="dk1"/>
                        </a:solidFill>
                        <a:effectLst/>
                        <a:latin typeface="+mn-lt"/>
                        <a:ea typeface="+mn-ea"/>
                        <a:cs typeface="+mn-cs"/>
                      </a:endParaRPr>
                    </a:p>
                  </a:txBody>
                  <a:tcPr/>
                </a:tc>
                <a:extLst>
                  <a:ext uri="{0D108BD9-81ED-4DB2-BD59-A6C34878D82A}">
                    <a16:rowId xmlns:a16="http://schemas.microsoft.com/office/drawing/2014/main" val="1686880486"/>
                  </a:ext>
                </a:extLst>
              </a:tr>
              <a:tr h="741680">
                <a:tc>
                  <a:txBody>
                    <a:bodyPr/>
                    <a:lstStyle/>
                    <a:p>
                      <a:r>
                        <a:rPr lang="en-US" dirty="0"/>
                        <a:t>3</a:t>
                      </a:r>
                      <a:r>
                        <a:rPr lang="en-US" baseline="30000" dirty="0"/>
                        <a:t>rd</a:t>
                      </a:r>
                      <a:r>
                        <a:rPr lang="en-US" dirty="0"/>
                        <a:t> Party Testing </a:t>
                      </a:r>
                    </a:p>
                    <a:p>
                      <a:r>
                        <a:rPr lang="en-US" dirty="0"/>
                        <a:t>Commissioning Team</a:t>
                      </a: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CA" sz="1800" b="0" u="none" strike="noStrike" kern="1200" dirty="0">
                          <a:solidFill>
                            <a:schemeClr val="dk1"/>
                          </a:solidFill>
                          <a:effectLst/>
                        </a:rPr>
                        <a:t>Conduct a series of tests to ensure the safety and functionality of the infrastructure, signalling systems, and trains.</a:t>
                      </a:r>
                      <a:endParaRPr lang="en-CA" sz="1800" b="0" i="0" u="none" strike="noStrike" kern="1200" dirty="0">
                        <a:solidFill>
                          <a:schemeClr val="dk1"/>
                        </a:solidFill>
                        <a:effectLst/>
                        <a:latin typeface="+mn-lt"/>
                        <a:ea typeface="+mn-ea"/>
                        <a:cs typeface="+mn-cs"/>
                      </a:endParaRPr>
                    </a:p>
                  </a:txBody>
                  <a:tcPr/>
                </a:tc>
                <a:extLst>
                  <a:ext uri="{0D108BD9-81ED-4DB2-BD59-A6C34878D82A}">
                    <a16:rowId xmlns:a16="http://schemas.microsoft.com/office/drawing/2014/main" val="2625627714"/>
                  </a:ext>
                </a:extLst>
              </a:tr>
            </a:tbl>
          </a:graphicData>
        </a:graphic>
      </p:graphicFrame>
    </p:spTree>
    <p:extLst>
      <p:ext uri="{BB962C8B-B14F-4D97-AF65-F5344CB8AC3E}">
        <p14:creationId xmlns:p14="http://schemas.microsoft.com/office/powerpoint/2010/main" val="35199012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838200" y="365125"/>
            <a:ext cx="10515600" cy="682625"/>
          </a:xfrm>
        </p:spPr>
        <p:txBody>
          <a:bodyPr>
            <a:normAutofit/>
          </a:bodyPr>
          <a:lstStyle/>
          <a:p>
            <a:pPr algn="ctr"/>
            <a:r>
              <a:rPr lang="en-US" sz="3600" b="1" dirty="0">
                <a:latin typeface="+mn-lt"/>
              </a:rPr>
              <a:t>Required Resources – Physical Equipment</a:t>
            </a:r>
            <a:endParaRPr lang="en-CA" sz="2400" b="1" dirty="0">
              <a:latin typeface="+mn-lt"/>
            </a:endParaRPr>
          </a:p>
        </p:txBody>
      </p:sp>
      <p:graphicFrame>
        <p:nvGraphicFramePr>
          <p:cNvPr id="5" name="Content Placeholder 4">
            <a:extLst>
              <a:ext uri="{FF2B5EF4-FFF2-40B4-BE49-F238E27FC236}">
                <a16:creationId xmlns:a16="http://schemas.microsoft.com/office/drawing/2014/main" id="{71C4B81E-8F36-7373-FE51-8C628905C733}"/>
              </a:ext>
            </a:extLst>
          </p:cNvPr>
          <p:cNvGraphicFramePr>
            <a:graphicFrameLocks noGrp="1"/>
          </p:cNvGraphicFramePr>
          <p:nvPr>
            <p:ph idx="1"/>
          </p:nvPr>
        </p:nvGraphicFramePr>
        <p:xfrm>
          <a:off x="552450" y="1196975"/>
          <a:ext cx="11087100" cy="4912360"/>
        </p:xfrm>
        <a:graphic>
          <a:graphicData uri="http://schemas.openxmlformats.org/drawingml/2006/table">
            <a:tbl>
              <a:tblPr bandRow="1">
                <a:tableStyleId>{3B4B98B0-60AC-42C2-AFA5-B58CD77FA1E5}</a:tableStyleId>
              </a:tblPr>
              <a:tblGrid>
                <a:gridCol w="2200275">
                  <a:extLst>
                    <a:ext uri="{9D8B030D-6E8A-4147-A177-3AD203B41FA5}">
                      <a16:colId xmlns:a16="http://schemas.microsoft.com/office/drawing/2014/main" val="2343656768"/>
                    </a:ext>
                  </a:extLst>
                </a:gridCol>
                <a:gridCol w="3676650">
                  <a:extLst>
                    <a:ext uri="{9D8B030D-6E8A-4147-A177-3AD203B41FA5}">
                      <a16:colId xmlns:a16="http://schemas.microsoft.com/office/drawing/2014/main" val="2577404722"/>
                    </a:ext>
                  </a:extLst>
                </a:gridCol>
                <a:gridCol w="5210175">
                  <a:extLst>
                    <a:ext uri="{9D8B030D-6E8A-4147-A177-3AD203B41FA5}">
                      <a16:colId xmlns:a16="http://schemas.microsoft.com/office/drawing/2014/main" val="286154436"/>
                    </a:ext>
                  </a:extLst>
                </a:gridCol>
              </a:tblGrid>
              <a:tr h="370840">
                <a:tc>
                  <a:txBody>
                    <a:bodyPr/>
                    <a:lstStyle/>
                    <a:p>
                      <a:r>
                        <a:rPr lang="en-US" sz="1600" b="1" dirty="0">
                          <a:solidFill>
                            <a:schemeClr val="tx1"/>
                          </a:solidFill>
                        </a:rPr>
                        <a:t>Railway Infrastructure Upgrades:</a:t>
                      </a:r>
                    </a:p>
                  </a:txBody>
                  <a:tcPr/>
                </a:tc>
                <a:tc>
                  <a:txBody>
                    <a:bodyPr/>
                    <a:lstStyle/>
                    <a:p>
                      <a:r>
                        <a:rPr lang="en-US" sz="1600" b="0" kern="1200" dirty="0">
                          <a:solidFill>
                            <a:schemeClr val="tx1"/>
                          </a:solidFill>
                          <a:effectLst/>
                        </a:rPr>
                        <a:t>Track Maintenance Equipment:</a:t>
                      </a:r>
                    </a:p>
                    <a:p>
                      <a:r>
                        <a:rPr lang="en-US" sz="1600" b="0" kern="1200" dirty="0">
                          <a:solidFill>
                            <a:schemeClr val="tx1"/>
                          </a:solidFill>
                          <a:effectLst/>
                        </a:rPr>
                        <a:t>Track Components:</a:t>
                      </a:r>
                    </a:p>
                    <a:p>
                      <a:r>
                        <a:rPr lang="en-US" sz="1600" b="0" kern="1200" dirty="0">
                          <a:solidFill>
                            <a:schemeClr val="tx1"/>
                          </a:solidFill>
                          <a:effectLst/>
                        </a:rPr>
                        <a:t>Bridge and Tunnel Renovation:</a:t>
                      </a:r>
                      <a:endParaRPr lang="en-US" sz="1600" dirty="0">
                        <a:solidFill>
                          <a:schemeClr val="tx1"/>
                        </a:solidFill>
                      </a:endParaRPr>
                    </a:p>
                  </a:txBody>
                  <a:tcPr/>
                </a:tc>
                <a:tc>
                  <a:txBody>
                    <a:bodyPr/>
                    <a:lstStyle/>
                    <a:p>
                      <a:r>
                        <a:rPr lang="en-US" sz="1600" b="0" kern="1200" dirty="0">
                          <a:solidFill>
                            <a:schemeClr val="tx1"/>
                          </a:solidFill>
                          <a:effectLst/>
                        </a:rPr>
                        <a:t>Track-laying machines, ballast regulators, tamping machines.</a:t>
                      </a:r>
                    </a:p>
                    <a:p>
                      <a:r>
                        <a:rPr lang="en-US" sz="1600" b="0" kern="1200" dirty="0">
                          <a:solidFill>
                            <a:schemeClr val="tx1"/>
                          </a:solidFill>
                          <a:effectLst/>
                        </a:rPr>
                        <a:t>Rails, ties, ballast, fastening systems.</a:t>
                      </a:r>
                    </a:p>
                    <a:p>
                      <a:r>
                        <a:rPr lang="en-US" sz="1600" b="0" kern="1200" dirty="0">
                          <a:solidFill>
                            <a:schemeClr val="tx1"/>
                          </a:solidFill>
                          <a:effectLst/>
                        </a:rPr>
                        <a:t>Equipment for strengthening bridges, tunnel repairs.</a:t>
                      </a:r>
                      <a:endParaRPr lang="en-US" sz="1600" dirty="0">
                        <a:solidFill>
                          <a:schemeClr val="tx1"/>
                        </a:solidFill>
                      </a:endParaRPr>
                    </a:p>
                  </a:txBody>
                  <a:tcPr/>
                </a:tc>
                <a:extLst>
                  <a:ext uri="{0D108BD9-81ED-4DB2-BD59-A6C34878D82A}">
                    <a16:rowId xmlns:a16="http://schemas.microsoft.com/office/drawing/2014/main" val="2059970533"/>
                  </a:ext>
                </a:extLst>
              </a:tr>
              <a:tr h="370840">
                <a:tc>
                  <a:txBody>
                    <a:bodyPr/>
                    <a:lstStyle/>
                    <a:p>
                      <a:r>
                        <a:rPr lang="en-US" sz="1600" b="1" kern="1200" dirty="0">
                          <a:solidFill>
                            <a:schemeClr val="tx1"/>
                          </a:solidFill>
                          <a:effectLst/>
                        </a:rPr>
                        <a:t>Rolling Stock &amp; Maintenance Facilities:</a:t>
                      </a:r>
                      <a:endParaRPr lang="en-US" sz="1600" b="1" dirty="0">
                        <a:solidFill>
                          <a:schemeClr val="tx1"/>
                        </a:solidFill>
                      </a:endParaRPr>
                    </a:p>
                  </a:txBody>
                  <a:tcPr/>
                </a:tc>
                <a:tc>
                  <a:txBody>
                    <a:bodyPr/>
                    <a:lstStyle/>
                    <a:p>
                      <a:r>
                        <a:rPr lang="en-US" sz="1600" b="0" kern="1200" dirty="0">
                          <a:solidFill>
                            <a:schemeClr val="tx1"/>
                          </a:solidFill>
                          <a:effectLst/>
                        </a:rPr>
                        <a:t>Rolling Stock Refurbishment:</a:t>
                      </a:r>
                    </a:p>
                    <a:p>
                      <a:r>
                        <a:rPr lang="en-US" sz="1600" b="0" kern="1200" dirty="0">
                          <a:solidFill>
                            <a:schemeClr val="tx1"/>
                          </a:solidFill>
                          <a:effectLst/>
                        </a:rPr>
                        <a:t>Depot and Workshop Upgrades:</a:t>
                      </a:r>
                      <a:endParaRPr lang="en-US" sz="1600" dirty="0">
                        <a:solidFill>
                          <a:schemeClr val="tx1"/>
                        </a:solidFill>
                      </a:endParaRPr>
                    </a:p>
                  </a:txBody>
                  <a:tcPr/>
                </a:tc>
                <a:tc>
                  <a:txBody>
                    <a:bodyPr/>
                    <a:lstStyle/>
                    <a:p>
                      <a:r>
                        <a:rPr lang="en-US" sz="1600" b="0" kern="1200" dirty="0">
                          <a:solidFill>
                            <a:schemeClr val="tx1"/>
                          </a:solidFill>
                          <a:effectLst/>
                        </a:rPr>
                        <a:t>Refurbishing locomotives, passenger cars.</a:t>
                      </a:r>
                    </a:p>
                    <a:p>
                      <a:r>
                        <a:rPr lang="en-US" sz="1600" b="0" kern="1200" dirty="0">
                          <a:solidFill>
                            <a:schemeClr val="tx1"/>
                          </a:solidFill>
                          <a:effectLst/>
                        </a:rPr>
                        <a:t>Modifications for enhanced maintenance.</a:t>
                      </a:r>
                      <a:endParaRPr lang="en-US" sz="1600" dirty="0">
                        <a:solidFill>
                          <a:schemeClr val="tx1"/>
                        </a:solidFill>
                      </a:endParaRPr>
                    </a:p>
                  </a:txBody>
                  <a:tcPr/>
                </a:tc>
                <a:extLst>
                  <a:ext uri="{0D108BD9-81ED-4DB2-BD59-A6C34878D82A}">
                    <a16:rowId xmlns:a16="http://schemas.microsoft.com/office/drawing/2014/main" val="4092438674"/>
                  </a:ext>
                </a:extLst>
              </a:tr>
              <a:tr h="370840">
                <a:tc>
                  <a:txBody>
                    <a:bodyPr/>
                    <a:lstStyle/>
                    <a:p>
                      <a:r>
                        <a:rPr lang="en-US" sz="1600" b="1" kern="1200" dirty="0">
                          <a:solidFill>
                            <a:schemeClr val="tx1"/>
                          </a:solidFill>
                          <a:effectLst/>
                        </a:rPr>
                        <a:t>Safety &amp; Control Systems:</a:t>
                      </a:r>
                      <a:endParaRPr lang="en-US" sz="1600" b="1" dirty="0">
                        <a:solidFill>
                          <a:schemeClr val="tx1"/>
                        </a:solidFill>
                      </a:endParaRPr>
                    </a:p>
                  </a:txBody>
                  <a:tcPr/>
                </a:tc>
                <a:tc>
                  <a:txBody>
                    <a:bodyPr/>
                    <a:lstStyle/>
                    <a:p>
                      <a:r>
                        <a:rPr lang="en-US" sz="1600" b="0" kern="1200" dirty="0">
                          <a:solidFill>
                            <a:schemeClr val="tx1"/>
                          </a:solidFill>
                          <a:effectLst/>
                        </a:rPr>
                        <a:t>Signaling and Control System Updates:</a:t>
                      </a:r>
                    </a:p>
                    <a:p>
                      <a:r>
                        <a:rPr lang="en-US" sz="1600" b="0" kern="1200" dirty="0">
                          <a:solidFill>
                            <a:schemeClr val="tx1"/>
                          </a:solidFill>
                          <a:effectLst/>
                        </a:rPr>
                        <a:t>Safety Equipment Maintenance:</a:t>
                      </a:r>
                      <a:endParaRPr lang="en-US" sz="1600" dirty="0">
                        <a:solidFill>
                          <a:schemeClr val="tx1"/>
                        </a:solidFill>
                      </a:endParaRPr>
                    </a:p>
                  </a:txBody>
                  <a:tcPr/>
                </a:tc>
                <a:tc>
                  <a:txBody>
                    <a:bodyPr/>
                    <a:lstStyle/>
                    <a:p>
                      <a:r>
                        <a:rPr lang="en-US" sz="1600" b="0" kern="1200" dirty="0">
                          <a:solidFill>
                            <a:schemeClr val="tx1"/>
                          </a:solidFill>
                          <a:effectLst/>
                        </a:rPr>
                        <a:t>Higher speed adaptations.</a:t>
                      </a:r>
                    </a:p>
                    <a:p>
                      <a:r>
                        <a:rPr lang="en-US" sz="1600" b="0" kern="1200" dirty="0">
                          <a:solidFill>
                            <a:schemeClr val="tx1"/>
                          </a:solidFill>
                          <a:effectLst/>
                        </a:rPr>
                        <a:t>Barrier replacement, upgrades.</a:t>
                      </a:r>
                      <a:endParaRPr lang="en-US" sz="1600" dirty="0">
                        <a:solidFill>
                          <a:schemeClr val="tx1"/>
                        </a:solidFill>
                      </a:endParaRPr>
                    </a:p>
                  </a:txBody>
                  <a:tcPr/>
                </a:tc>
                <a:extLst>
                  <a:ext uri="{0D108BD9-81ED-4DB2-BD59-A6C34878D82A}">
                    <a16:rowId xmlns:a16="http://schemas.microsoft.com/office/drawing/2014/main" val="1427415810"/>
                  </a:ext>
                </a:extLst>
              </a:tr>
              <a:tr h="370840">
                <a:tc>
                  <a:txBody>
                    <a:bodyPr/>
                    <a:lstStyle/>
                    <a:p>
                      <a:r>
                        <a:rPr lang="en-US" sz="1600" b="1" dirty="0">
                          <a:solidFill>
                            <a:schemeClr val="tx1"/>
                          </a:solidFill>
                        </a:rPr>
                        <a:t>Communication &amp; Control Systems:</a:t>
                      </a:r>
                    </a:p>
                  </a:txBody>
                  <a:tcPr/>
                </a:tc>
                <a:tc>
                  <a:txBody>
                    <a:bodyPr/>
                    <a:lstStyle/>
                    <a:p>
                      <a:r>
                        <a:rPr lang="en-US" sz="1600" b="0" i="0" kern="1200" dirty="0">
                          <a:solidFill>
                            <a:schemeClr val="tx1"/>
                          </a:solidFill>
                          <a:effectLst/>
                          <a:latin typeface="+mn-lt"/>
                          <a:ea typeface="+mn-ea"/>
                          <a:cs typeface="+mn-cs"/>
                        </a:rPr>
                        <a:t>Train Control System Enhancements:</a:t>
                      </a:r>
                    </a:p>
                    <a:p>
                      <a:r>
                        <a:rPr lang="en-US" sz="1600" b="0" i="0" kern="1200" dirty="0">
                          <a:solidFill>
                            <a:schemeClr val="tx1"/>
                          </a:solidFill>
                          <a:effectLst/>
                          <a:latin typeface="+mn-lt"/>
                          <a:ea typeface="+mn-ea"/>
                          <a:cs typeface="+mn-cs"/>
                        </a:rPr>
                        <a:t>Communication Infrastructure:</a:t>
                      </a:r>
                      <a:endParaRPr lang="en-US" sz="1600" dirty="0">
                        <a:solidFill>
                          <a:schemeClr val="tx1"/>
                        </a:solidFill>
                      </a:endParaRPr>
                    </a:p>
                  </a:txBody>
                  <a:tcPr/>
                </a:tc>
                <a:tc>
                  <a:txBody>
                    <a:bodyPr/>
                    <a:lstStyle/>
                    <a:p>
                      <a:r>
                        <a:rPr lang="en-US" sz="1600" b="0" i="0" kern="1200" dirty="0">
                          <a:solidFill>
                            <a:schemeClr val="tx1"/>
                          </a:solidFill>
                          <a:effectLst/>
                          <a:latin typeface="+mn-lt"/>
                          <a:ea typeface="+mn-ea"/>
                          <a:cs typeface="+mn-cs"/>
                        </a:rPr>
                        <a:t>Modern technology integration.</a:t>
                      </a:r>
                    </a:p>
                    <a:p>
                      <a:r>
                        <a:rPr lang="en-US" sz="1600" b="0" i="0" kern="1200" dirty="0">
                          <a:solidFill>
                            <a:schemeClr val="tx1"/>
                          </a:solidFill>
                          <a:effectLst/>
                          <a:latin typeface="+mn-lt"/>
                          <a:ea typeface="+mn-ea"/>
                          <a:cs typeface="+mn-cs"/>
                        </a:rPr>
                        <a:t>Network upgrades.</a:t>
                      </a:r>
                      <a:endParaRPr lang="en-US" sz="1600" dirty="0">
                        <a:solidFill>
                          <a:schemeClr val="tx1"/>
                        </a:solidFill>
                      </a:endParaRPr>
                    </a:p>
                  </a:txBody>
                  <a:tcPr/>
                </a:tc>
                <a:extLst>
                  <a:ext uri="{0D108BD9-81ED-4DB2-BD59-A6C34878D82A}">
                    <a16:rowId xmlns:a16="http://schemas.microsoft.com/office/drawing/2014/main" val="2416508436"/>
                  </a:ext>
                </a:extLst>
              </a:tr>
              <a:tr h="370840">
                <a:tc>
                  <a:txBody>
                    <a:bodyPr/>
                    <a:lstStyle/>
                    <a:p>
                      <a:r>
                        <a:rPr lang="en-US" sz="1600" b="1" i="0" kern="1200" dirty="0">
                          <a:solidFill>
                            <a:schemeClr val="tx1"/>
                          </a:solidFill>
                          <a:effectLst/>
                          <a:latin typeface="+mn-lt"/>
                          <a:ea typeface="+mn-ea"/>
                          <a:cs typeface="+mn-cs"/>
                        </a:rPr>
                        <a:t>Construction &amp; Utility Equipment:</a:t>
                      </a:r>
                      <a:endParaRPr lang="en-US" sz="1600" b="1" dirty="0">
                        <a:solidFill>
                          <a:schemeClr val="tx1"/>
                        </a:solidFill>
                      </a:endParaRPr>
                    </a:p>
                  </a:txBody>
                  <a:tcPr/>
                </a:tc>
                <a:tc>
                  <a:txBody>
                    <a:bodyPr/>
                    <a:lstStyle/>
                    <a:p>
                      <a:r>
                        <a:rPr lang="en-US" sz="1600" b="0" i="0" kern="1200" dirty="0">
                          <a:solidFill>
                            <a:schemeClr val="tx1"/>
                          </a:solidFill>
                          <a:effectLst/>
                          <a:latin typeface="+mn-lt"/>
                          <a:ea typeface="+mn-ea"/>
                          <a:cs typeface="+mn-cs"/>
                        </a:rPr>
                        <a:t>Construction Machinery:</a:t>
                      </a:r>
                    </a:p>
                    <a:p>
                      <a:r>
                        <a:rPr lang="en-US" sz="1600" b="0" i="0" kern="1200" dirty="0">
                          <a:solidFill>
                            <a:schemeClr val="tx1"/>
                          </a:solidFill>
                          <a:effectLst/>
                          <a:latin typeface="+mn-lt"/>
                          <a:ea typeface="+mn-ea"/>
                          <a:cs typeface="+mn-cs"/>
                        </a:rPr>
                        <a:t>Utility Upgrades:</a:t>
                      </a:r>
                      <a:endParaRPr lang="en-US" sz="1600" dirty="0">
                        <a:solidFill>
                          <a:schemeClr val="tx1"/>
                        </a:solidFill>
                      </a:endParaRPr>
                    </a:p>
                  </a:txBody>
                  <a:tcPr/>
                </a:tc>
                <a:tc>
                  <a:txBody>
                    <a:bodyPr/>
                    <a:lstStyle/>
                    <a:p>
                      <a:r>
                        <a:rPr lang="en-US" sz="1600" b="0" i="0" kern="1200" dirty="0">
                          <a:solidFill>
                            <a:schemeClr val="tx1"/>
                          </a:solidFill>
                          <a:effectLst/>
                          <a:latin typeface="+mn-lt"/>
                          <a:ea typeface="+mn-ea"/>
                          <a:cs typeface="+mn-cs"/>
                        </a:rPr>
                        <a:t>Earthmoving equipment.</a:t>
                      </a:r>
                    </a:p>
                    <a:p>
                      <a:r>
                        <a:rPr lang="en-US" sz="1600" b="0" i="0" kern="1200" dirty="0">
                          <a:solidFill>
                            <a:schemeClr val="tx1"/>
                          </a:solidFill>
                          <a:effectLst/>
                          <a:latin typeface="+mn-lt"/>
                          <a:ea typeface="+mn-ea"/>
                          <a:cs typeface="+mn-cs"/>
                        </a:rPr>
                        <a:t>Relocation equipment, materials.</a:t>
                      </a:r>
                      <a:endParaRPr lang="en-US" sz="1600" dirty="0">
                        <a:solidFill>
                          <a:schemeClr val="tx1"/>
                        </a:solidFill>
                      </a:endParaRPr>
                    </a:p>
                  </a:txBody>
                  <a:tcPr/>
                </a:tc>
                <a:extLst>
                  <a:ext uri="{0D108BD9-81ED-4DB2-BD59-A6C34878D82A}">
                    <a16:rowId xmlns:a16="http://schemas.microsoft.com/office/drawing/2014/main" val="1015006675"/>
                  </a:ext>
                </a:extLst>
              </a:tr>
              <a:tr h="370840">
                <a:tc>
                  <a:txBody>
                    <a:bodyPr/>
                    <a:lstStyle/>
                    <a:p>
                      <a:r>
                        <a:rPr lang="en-US" sz="1600" b="1" i="0" kern="1200" dirty="0">
                          <a:solidFill>
                            <a:schemeClr val="tx1"/>
                          </a:solidFill>
                          <a:effectLst/>
                          <a:latin typeface="+mn-lt"/>
                          <a:ea typeface="+mn-ea"/>
                          <a:cs typeface="+mn-cs"/>
                        </a:rPr>
                        <a:t>Station Upgrades:</a:t>
                      </a:r>
                      <a:endParaRPr lang="en-US" sz="1600" b="1" dirty="0">
                        <a:solidFill>
                          <a:schemeClr val="tx1"/>
                        </a:solidFill>
                      </a:endParaRPr>
                    </a:p>
                  </a:txBody>
                  <a:tcPr/>
                </a:tc>
                <a:tc>
                  <a:txBody>
                    <a:bodyPr/>
                    <a:lstStyle/>
                    <a:p>
                      <a:r>
                        <a:rPr lang="en-US" sz="1600" b="0" i="0" kern="1200" dirty="0">
                          <a:solidFill>
                            <a:schemeClr val="tx1"/>
                          </a:solidFill>
                          <a:effectLst/>
                          <a:latin typeface="+mn-lt"/>
                          <a:ea typeface="+mn-ea"/>
                          <a:cs typeface="+mn-cs"/>
                        </a:rPr>
                        <a:t>Station Renovation:</a:t>
                      </a:r>
                    </a:p>
                    <a:p>
                      <a:r>
                        <a:rPr lang="en-US" sz="1600" b="0" i="0" kern="1200" dirty="0">
                          <a:solidFill>
                            <a:schemeClr val="tx1"/>
                          </a:solidFill>
                          <a:effectLst/>
                          <a:latin typeface="+mn-lt"/>
                          <a:ea typeface="+mn-ea"/>
                          <a:cs typeface="+mn-cs"/>
                        </a:rPr>
                        <a:t>Ticketing and Passenger Services:</a:t>
                      </a:r>
                      <a:endParaRPr lang="en-US" sz="1600" dirty="0">
                        <a:solidFill>
                          <a:schemeClr val="tx1"/>
                        </a:solidFill>
                      </a:endParaRPr>
                    </a:p>
                  </a:txBody>
                  <a:tcPr/>
                </a:tc>
                <a:tc>
                  <a:txBody>
                    <a:bodyPr/>
                    <a:lstStyle/>
                    <a:p>
                      <a:r>
                        <a:rPr lang="en-US" sz="1600" b="0" i="0" kern="1200" dirty="0">
                          <a:solidFill>
                            <a:schemeClr val="tx1"/>
                          </a:solidFill>
                          <a:effectLst/>
                          <a:latin typeface="+mn-lt"/>
                          <a:ea typeface="+mn-ea"/>
                          <a:cs typeface="+mn-cs"/>
                        </a:rPr>
                        <a:t>Accessibility improvements, amenities.</a:t>
                      </a:r>
                    </a:p>
                    <a:p>
                      <a:r>
                        <a:rPr lang="en-US" sz="1600" b="0" i="0" kern="1200" dirty="0">
                          <a:solidFill>
                            <a:schemeClr val="tx1"/>
                          </a:solidFill>
                          <a:effectLst/>
                          <a:latin typeface="+mn-lt"/>
                          <a:ea typeface="+mn-ea"/>
                          <a:cs typeface="+mn-cs"/>
                        </a:rPr>
                        <a:t>Modern installations.</a:t>
                      </a:r>
                      <a:endParaRPr lang="en-US" sz="1600" dirty="0">
                        <a:solidFill>
                          <a:schemeClr val="tx1"/>
                        </a:solidFill>
                      </a:endParaRPr>
                    </a:p>
                  </a:txBody>
                  <a:tcPr/>
                </a:tc>
                <a:extLst>
                  <a:ext uri="{0D108BD9-81ED-4DB2-BD59-A6C34878D82A}">
                    <a16:rowId xmlns:a16="http://schemas.microsoft.com/office/drawing/2014/main" val="113064994"/>
                  </a:ext>
                </a:extLst>
              </a:tr>
              <a:tr h="370840">
                <a:tc>
                  <a:txBody>
                    <a:bodyPr/>
                    <a:lstStyle/>
                    <a:p>
                      <a:r>
                        <a:rPr lang="en-US" sz="1600" b="1" i="0" kern="1200" dirty="0">
                          <a:solidFill>
                            <a:schemeClr val="tx1"/>
                          </a:solidFill>
                          <a:effectLst/>
                          <a:latin typeface="+mn-lt"/>
                          <a:ea typeface="+mn-ea"/>
                          <a:cs typeface="+mn-cs"/>
                        </a:rPr>
                        <a:t>Testing &amp; Measurement Tools:</a:t>
                      </a:r>
                      <a:endParaRPr lang="en-US" sz="1600" dirty="0">
                        <a:solidFill>
                          <a:schemeClr val="tx1"/>
                        </a:solidFill>
                      </a:endParaRPr>
                    </a:p>
                  </a:txBody>
                  <a:tcPr/>
                </a:tc>
                <a:tc>
                  <a:txBody>
                    <a:bodyPr/>
                    <a:lstStyle/>
                    <a:p>
                      <a:r>
                        <a:rPr lang="en-US" sz="1600" b="0" i="0" kern="1200" dirty="0">
                          <a:solidFill>
                            <a:schemeClr val="tx1"/>
                          </a:solidFill>
                          <a:effectLst/>
                          <a:latin typeface="+mn-lt"/>
                          <a:ea typeface="+mn-ea"/>
                          <a:cs typeface="+mn-cs"/>
                        </a:rPr>
                        <a:t>Track Inspection Equipment:</a:t>
                      </a:r>
                    </a:p>
                    <a:p>
                      <a:r>
                        <a:rPr lang="en-US" sz="1600" b="0" i="0" kern="1200" dirty="0">
                          <a:solidFill>
                            <a:schemeClr val="tx1"/>
                          </a:solidFill>
                          <a:effectLst/>
                          <a:latin typeface="+mn-lt"/>
                          <a:ea typeface="+mn-ea"/>
                          <a:cs typeface="+mn-cs"/>
                        </a:rPr>
                        <a:t>Performance Testing Equipment</a:t>
                      </a:r>
                    </a:p>
                    <a:p>
                      <a:r>
                        <a:rPr lang="en-US" sz="1600" b="0" i="0" kern="1200" dirty="0">
                          <a:solidFill>
                            <a:schemeClr val="tx1"/>
                          </a:solidFill>
                          <a:effectLst/>
                          <a:latin typeface="+mn-lt"/>
                          <a:ea typeface="+mn-ea"/>
                          <a:cs typeface="+mn-cs"/>
                        </a:rPr>
                        <a:t>Gauges and Calibrating Equipment:</a:t>
                      </a:r>
                      <a:endParaRPr lang="en-US" sz="1600" dirty="0">
                        <a:solidFill>
                          <a:schemeClr val="tx1"/>
                        </a:solidFill>
                      </a:endParaRPr>
                    </a:p>
                  </a:txBody>
                  <a:tcPr/>
                </a:tc>
                <a:tc>
                  <a:txBody>
                    <a:bodyPr/>
                    <a:lstStyle/>
                    <a:p>
                      <a:r>
                        <a:rPr lang="en-US" sz="1600" b="0" i="0" kern="1200" dirty="0">
                          <a:solidFill>
                            <a:schemeClr val="tx1"/>
                          </a:solidFill>
                          <a:effectLst/>
                          <a:latin typeface="+mn-lt"/>
                          <a:ea typeface="+mn-ea"/>
                          <a:cs typeface="+mn-cs"/>
                        </a:rPr>
                        <a:t>Geometry measurement tools.</a:t>
                      </a:r>
                    </a:p>
                    <a:p>
                      <a:r>
                        <a:rPr lang="en-US" sz="1600" b="0" i="0" kern="1200" dirty="0">
                          <a:solidFill>
                            <a:schemeClr val="tx1"/>
                          </a:solidFill>
                          <a:effectLst/>
                          <a:latin typeface="+mn-lt"/>
                          <a:ea typeface="+mn-ea"/>
                          <a:cs typeface="+mn-cs"/>
                        </a:rPr>
                        <a:t>Evaluation instruments</a:t>
                      </a:r>
                    </a:p>
                    <a:p>
                      <a:r>
                        <a:rPr lang="en-US" sz="1600" b="0" i="0" kern="1200" dirty="0">
                          <a:solidFill>
                            <a:schemeClr val="tx1"/>
                          </a:solidFill>
                          <a:effectLst/>
                          <a:latin typeface="+mn-lt"/>
                          <a:ea typeface="+mn-ea"/>
                          <a:cs typeface="+mn-cs"/>
                        </a:rPr>
                        <a:t>Precision measurement tools.</a:t>
                      </a:r>
                      <a:endParaRPr lang="en-US" sz="1600" dirty="0">
                        <a:solidFill>
                          <a:schemeClr val="tx1"/>
                        </a:solidFill>
                      </a:endParaRPr>
                    </a:p>
                  </a:txBody>
                  <a:tcPr/>
                </a:tc>
                <a:extLst>
                  <a:ext uri="{0D108BD9-81ED-4DB2-BD59-A6C34878D82A}">
                    <a16:rowId xmlns:a16="http://schemas.microsoft.com/office/drawing/2014/main" val="2050295090"/>
                  </a:ext>
                </a:extLst>
              </a:tr>
              <a:tr h="370840">
                <a:tc>
                  <a:txBody>
                    <a:bodyPr/>
                    <a:lstStyle/>
                    <a:p>
                      <a:endParaRPr lang="en-US">
                        <a:solidFill>
                          <a:schemeClr val="tx1"/>
                        </a:solidFill>
                      </a:endParaRPr>
                    </a:p>
                  </a:txBody>
                  <a:tcPr/>
                </a:tc>
                <a:tc>
                  <a:txBody>
                    <a:bodyPr/>
                    <a:lstStyle/>
                    <a:p>
                      <a:endParaRPr lang="en-US">
                        <a:solidFill>
                          <a:schemeClr val="tx1"/>
                        </a:solidFill>
                      </a:endParaRPr>
                    </a:p>
                  </a:txBody>
                  <a:tcPr/>
                </a:tc>
                <a:tc>
                  <a:txBody>
                    <a:bodyPr/>
                    <a:lstStyle/>
                    <a:p>
                      <a:endParaRPr lang="en-US" dirty="0">
                        <a:solidFill>
                          <a:schemeClr val="tx1"/>
                        </a:solidFill>
                      </a:endParaRPr>
                    </a:p>
                  </a:txBody>
                  <a:tcPr/>
                </a:tc>
                <a:extLst>
                  <a:ext uri="{0D108BD9-81ED-4DB2-BD59-A6C34878D82A}">
                    <a16:rowId xmlns:a16="http://schemas.microsoft.com/office/drawing/2014/main" val="2927693355"/>
                  </a:ext>
                </a:extLst>
              </a:tr>
            </a:tbl>
          </a:graphicData>
        </a:graphic>
      </p:graphicFrame>
      <p:sp>
        <p:nvSpPr>
          <p:cNvPr id="4" name="Subtitle 2">
            <a:extLst>
              <a:ext uri="{FF2B5EF4-FFF2-40B4-BE49-F238E27FC236}">
                <a16:creationId xmlns:a16="http://schemas.microsoft.com/office/drawing/2014/main" id="{EEE81C83-26EC-83E3-3CCC-AF9E36FF8B1A}"/>
              </a:ext>
            </a:extLst>
          </p:cNvPr>
          <p:cNvSpPr txBox="1">
            <a:spLocks/>
          </p:cNvSpPr>
          <p:nvPr/>
        </p:nvSpPr>
        <p:spPr>
          <a:xfrm>
            <a:off x="138890" y="6207585"/>
            <a:ext cx="11920588" cy="65041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Wikipedia. n.d. </a:t>
            </a:r>
            <a:r>
              <a:rPr lang="en-CA" sz="1400" i="1" dirty="0"/>
              <a:t>Railway Track </a:t>
            </a:r>
          </a:p>
          <a:p>
            <a:pPr algn="l">
              <a:spcBef>
                <a:spcPts val="0"/>
              </a:spcBef>
            </a:pPr>
            <a:r>
              <a:rPr lang="en-CA" sz="1400" dirty="0"/>
              <a:t>https://</a:t>
            </a:r>
            <a:r>
              <a:rPr lang="en-CA" sz="1400" dirty="0" err="1"/>
              <a:t>en.wikipedia.org</a:t>
            </a:r>
            <a:r>
              <a:rPr lang="en-CA" sz="1400" dirty="0"/>
              <a:t>/wiki/</a:t>
            </a:r>
            <a:r>
              <a:rPr lang="en-CA" sz="1400" dirty="0" err="1"/>
              <a:t>Railway_track</a:t>
            </a:r>
            <a:r>
              <a:rPr lang="en-CA" sz="1400" dirty="0"/>
              <a:t>/</a:t>
            </a:r>
          </a:p>
        </p:txBody>
      </p:sp>
    </p:spTree>
    <p:extLst>
      <p:ext uri="{BB962C8B-B14F-4D97-AF65-F5344CB8AC3E}">
        <p14:creationId xmlns:p14="http://schemas.microsoft.com/office/powerpoint/2010/main" val="4233393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F7E6B-BCE5-A7BE-21B0-52F302F068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F23840-41F6-CA84-0CC8-0D7B90D654D4}"/>
              </a:ext>
            </a:extLst>
          </p:cNvPr>
          <p:cNvSpPr>
            <a:spLocks noGrp="1"/>
          </p:cNvSpPr>
          <p:nvPr>
            <p:ph type="title"/>
          </p:nvPr>
        </p:nvSpPr>
        <p:spPr>
          <a:xfrm>
            <a:off x="838200" y="365125"/>
            <a:ext cx="10515600" cy="682625"/>
          </a:xfrm>
        </p:spPr>
        <p:txBody>
          <a:bodyPr>
            <a:normAutofit/>
          </a:bodyPr>
          <a:lstStyle/>
          <a:p>
            <a:pPr algn="ctr"/>
            <a:r>
              <a:rPr lang="en-US" sz="3600" b="1" dirty="0">
                <a:latin typeface="+mn-lt"/>
              </a:rPr>
              <a:t>Required Resources – Physical Equipment</a:t>
            </a:r>
            <a:endParaRPr lang="en-CA" sz="2400" b="1" dirty="0">
              <a:latin typeface="+mn-lt"/>
            </a:endParaRPr>
          </a:p>
        </p:txBody>
      </p:sp>
      <p:graphicFrame>
        <p:nvGraphicFramePr>
          <p:cNvPr id="5" name="Content Placeholder 4">
            <a:extLst>
              <a:ext uri="{FF2B5EF4-FFF2-40B4-BE49-F238E27FC236}">
                <a16:creationId xmlns:a16="http://schemas.microsoft.com/office/drawing/2014/main" id="{CE29965D-E144-6065-AFBF-22BD4F701D95}"/>
              </a:ext>
            </a:extLst>
          </p:cNvPr>
          <p:cNvGraphicFramePr>
            <a:graphicFrameLocks noGrp="1"/>
          </p:cNvGraphicFramePr>
          <p:nvPr>
            <p:ph idx="1"/>
          </p:nvPr>
        </p:nvGraphicFramePr>
        <p:xfrm>
          <a:off x="552450" y="1196975"/>
          <a:ext cx="11087100" cy="2595880"/>
        </p:xfrm>
        <a:graphic>
          <a:graphicData uri="http://schemas.openxmlformats.org/drawingml/2006/table">
            <a:tbl>
              <a:tblPr bandRow="1">
                <a:tableStyleId>{3B4B98B0-60AC-42C2-AFA5-B58CD77FA1E5}</a:tableStyleId>
              </a:tblPr>
              <a:tblGrid>
                <a:gridCol w="2200275">
                  <a:extLst>
                    <a:ext uri="{9D8B030D-6E8A-4147-A177-3AD203B41FA5}">
                      <a16:colId xmlns:a16="http://schemas.microsoft.com/office/drawing/2014/main" val="2343656768"/>
                    </a:ext>
                  </a:extLst>
                </a:gridCol>
                <a:gridCol w="3676650">
                  <a:extLst>
                    <a:ext uri="{9D8B030D-6E8A-4147-A177-3AD203B41FA5}">
                      <a16:colId xmlns:a16="http://schemas.microsoft.com/office/drawing/2014/main" val="2577404722"/>
                    </a:ext>
                  </a:extLst>
                </a:gridCol>
                <a:gridCol w="5210175">
                  <a:extLst>
                    <a:ext uri="{9D8B030D-6E8A-4147-A177-3AD203B41FA5}">
                      <a16:colId xmlns:a16="http://schemas.microsoft.com/office/drawing/2014/main" val="286154436"/>
                    </a:ext>
                  </a:extLst>
                </a:gridCol>
              </a:tblGrid>
              <a:tr h="370840">
                <a:tc>
                  <a:txBody>
                    <a:bodyPr/>
                    <a:lstStyle/>
                    <a:p>
                      <a:r>
                        <a:rPr lang="en-US" sz="1600" b="1" i="0" kern="1200" dirty="0">
                          <a:solidFill>
                            <a:schemeClr val="tx1"/>
                          </a:solidFill>
                          <a:effectLst/>
                          <a:latin typeface="+mn-lt"/>
                          <a:ea typeface="+mn-ea"/>
                          <a:cs typeface="+mn-cs"/>
                        </a:rPr>
                        <a:t>Environmental Mitigation Equipment:</a:t>
                      </a:r>
                      <a:endParaRPr lang="en-US" sz="1600" b="1" dirty="0">
                        <a:solidFill>
                          <a:schemeClr val="tx1"/>
                        </a:solidFill>
                      </a:endParaRPr>
                    </a:p>
                  </a:txBody>
                  <a:tcPr/>
                </a:tc>
                <a:tc>
                  <a:txBody>
                    <a:bodyPr/>
                    <a:lstStyle/>
                    <a:p>
                      <a:r>
                        <a:rPr lang="en-US" sz="1600" b="0" i="0" kern="1200" dirty="0">
                          <a:solidFill>
                            <a:schemeClr val="tx1"/>
                          </a:solidFill>
                          <a:effectLst/>
                          <a:latin typeface="+mn-lt"/>
                          <a:ea typeface="+mn-ea"/>
                          <a:cs typeface="+mn-cs"/>
                        </a:rPr>
                        <a:t>Erosion Control Measures: </a:t>
                      </a:r>
                    </a:p>
                    <a:p>
                      <a:r>
                        <a:rPr lang="en-US" sz="1600" b="0" i="0" kern="1200" dirty="0">
                          <a:solidFill>
                            <a:schemeClr val="tx1"/>
                          </a:solidFill>
                          <a:effectLst/>
                          <a:latin typeface="+mn-lt"/>
                          <a:ea typeface="+mn-ea"/>
                          <a:cs typeface="+mn-cs"/>
                        </a:rPr>
                        <a:t>Noise and Vibration Reduction: </a:t>
                      </a:r>
                      <a:endParaRPr lang="en-US" sz="1600" dirty="0">
                        <a:solidFill>
                          <a:schemeClr val="tx1"/>
                        </a:solidFill>
                      </a:endParaRPr>
                    </a:p>
                  </a:txBody>
                  <a:tcPr/>
                </a:tc>
                <a:tc>
                  <a:txBody>
                    <a:bodyPr/>
                    <a:lstStyle/>
                    <a:p>
                      <a:r>
                        <a:rPr lang="en-US" sz="1600" b="0" i="0" kern="1200" dirty="0">
                          <a:solidFill>
                            <a:schemeClr val="tx1"/>
                          </a:solidFill>
                          <a:effectLst/>
                          <a:latin typeface="+mn-lt"/>
                          <a:ea typeface="+mn-ea"/>
                          <a:cs typeface="+mn-cs"/>
                        </a:rPr>
                        <a:t>Materials for environmental protection.</a:t>
                      </a:r>
                    </a:p>
                    <a:p>
                      <a:r>
                        <a:rPr lang="en-US" sz="1600" b="0" i="0" kern="1200" dirty="0">
                          <a:solidFill>
                            <a:schemeClr val="tx1"/>
                          </a:solidFill>
                          <a:effectLst/>
                          <a:latin typeface="+mn-lt"/>
                          <a:ea typeface="+mn-ea"/>
                          <a:cs typeface="+mn-cs"/>
                        </a:rPr>
                        <a:t>Sound barriers, dampening materials.</a:t>
                      </a:r>
                      <a:endParaRPr lang="en-US" sz="1600" dirty="0">
                        <a:solidFill>
                          <a:schemeClr val="tx1"/>
                        </a:solidFill>
                      </a:endParaRPr>
                    </a:p>
                  </a:txBody>
                  <a:tcPr/>
                </a:tc>
                <a:extLst>
                  <a:ext uri="{0D108BD9-81ED-4DB2-BD59-A6C34878D82A}">
                    <a16:rowId xmlns:a16="http://schemas.microsoft.com/office/drawing/2014/main" val="2059970533"/>
                  </a:ext>
                </a:extLst>
              </a:tr>
              <a:tr h="370840">
                <a:tc>
                  <a:txBody>
                    <a:bodyPr/>
                    <a:lstStyle/>
                    <a:p>
                      <a:r>
                        <a:rPr lang="en-US" sz="1600" b="1" i="0" kern="1200" dirty="0">
                          <a:solidFill>
                            <a:schemeClr val="tx1"/>
                          </a:solidFill>
                          <a:effectLst/>
                          <a:latin typeface="+mn-lt"/>
                          <a:ea typeface="+mn-ea"/>
                          <a:cs typeface="+mn-cs"/>
                        </a:rPr>
                        <a:t>Emergency Response Resources:</a:t>
                      </a:r>
                      <a:endParaRPr lang="en-US" sz="1600" b="1" dirty="0">
                        <a:solidFill>
                          <a:schemeClr val="tx1"/>
                        </a:solidFill>
                      </a:endParaRPr>
                    </a:p>
                  </a:txBody>
                  <a:tcPr/>
                </a:tc>
                <a:tc>
                  <a:txBody>
                    <a:bodyPr/>
                    <a:lstStyle/>
                    <a:p>
                      <a:r>
                        <a:rPr lang="en-US" sz="1600" b="0" i="0" kern="1200" dirty="0">
                          <a:solidFill>
                            <a:schemeClr val="tx1"/>
                          </a:solidFill>
                          <a:effectLst/>
                          <a:latin typeface="+mn-lt"/>
                          <a:ea typeface="+mn-ea"/>
                          <a:cs typeface="+mn-cs"/>
                        </a:rPr>
                        <a:t>Emergency Response Equipment: </a:t>
                      </a:r>
                      <a:endParaRPr lang="en-US" sz="1600" dirty="0">
                        <a:solidFill>
                          <a:schemeClr val="tx1"/>
                        </a:solidFill>
                      </a:endParaRPr>
                    </a:p>
                  </a:txBody>
                  <a:tcPr/>
                </a:tc>
                <a:tc>
                  <a:txBody>
                    <a:bodyPr/>
                    <a:lstStyle/>
                    <a:p>
                      <a:r>
                        <a:rPr lang="en-US" sz="1600" b="0" i="0" kern="1200" dirty="0">
                          <a:solidFill>
                            <a:schemeClr val="tx1"/>
                          </a:solidFill>
                          <a:effectLst/>
                          <a:latin typeface="+mn-lt"/>
                          <a:ea typeface="+mn-ea"/>
                          <a:cs typeface="+mn-cs"/>
                        </a:rPr>
                        <a:t>Firefighting gear, first aid kits.</a:t>
                      </a:r>
                      <a:endParaRPr lang="en-US" sz="1600" dirty="0">
                        <a:solidFill>
                          <a:schemeClr val="tx1"/>
                        </a:solidFill>
                      </a:endParaRPr>
                    </a:p>
                  </a:txBody>
                  <a:tcPr/>
                </a:tc>
                <a:extLst>
                  <a:ext uri="{0D108BD9-81ED-4DB2-BD59-A6C34878D82A}">
                    <a16:rowId xmlns:a16="http://schemas.microsoft.com/office/drawing/2014/main" val="4092438674"/>
                  </a:ext>
                </a:extLst>
              </a:tr>
              <a:tr h="370840">
                <a:tc>
                  <a:txBody>
                    <a:bodyPr/>
                    <a:lstStyle/>
                    <a:p>
                      <a:r>
                        <a:rPr lang="en-US" sz="1600" b="1" i="0" kern="1200" dirty="0">
                          <a:solidFill>
                            <a:schemeClr val="tx1"/>
                          </a:solidFill>
                          <a:effectLst/>
                          <a:latin typeface="+mn-lt"/>
                          <a:ea typeface="+mn-ea"/>
                          <a:cs typeface="+mn-cs"/>
                        </a:rPr>
                        <a:t>Additional Resources:</a:t>
                      </a:r>
                      <a:endParaRPr lang="en-US" sz="1600" b="1" dirty="0">
                        <a:solidFill>
                          <a:schemeClr val="tx1"/>
                        </a:solidFill>
                      </a:endParaRPr>
                    </a:p>
                  </a:txBody>
                  <a:tcPr/>
                </a:tc>
                <a:tc>
                  <a:txBody>
                    <a:bodyPr/>
                    <a:lstStyle/>
                    <a:p>
                      <a:r>
                        <a:rPr lang="en-US" sz="1600" b="0" i="0" kern="1200" dirty="0">
                          <a:solidFill>
                            <a:schemeClr val="tx1"/>
                          </a:solidFill>
                          <a:effectLst/>
                          <a:latin typeface="+mn-lt"/>
                          <a:ea typeface="+mn-ea"/>
                          <a:cs typeface="+mn-cs"/>
                        </a:rPr>
                        <a:t>Land Properties:</a:t>
                      </a:r>
                    </a:p>
                    <a:p>
                      <a:r>
                        <a:rPr lang="en-US" sz="1600" b="0" i="0" kern="1200" dirty="0">
                          <a:solidFill>
                            <a:schemeClr val="tx1"/>
                          </a:solidFill>
                          <a:effectLst/>
                          <a:latin typeface="+mn-lt"/>
                          <a:ea typeface="+mn-ea"/>
                          <a:cs typeface="+mn-cs"/>
                        </a:rPr>
                        <a:t>Construction Materials:</a:t>
                      </a:r>
                    </a:p>
                    <a:p>
                      <a:r>
                        <a:rPr lang="en-US" sz="1600" b="0" i="0" kern="1200" dirty="0">
                          <a:solidFill>
                            <a:schemeClr val="tx1"/>
                          </a:solidFill>
                          <a:effectLst/>
                          <a:latin typeface="+mn-lt"/>
                          <a:ea typeface="+mn-ea"/>
                          <a:cs typeface="+mn-cs"/>
                        </a:rPr>
                        <a:t>Heavy Equipment:</a:t>
                      </a:r>
                      <a:endParaRPr lang="en-US" sz="1600" dirty="0">
                        <a:solidFill>
                          <a:schemeClr val="tx1"/>
                        </a:solidFill>
                      </a:endParaRPr>
                    </a:p>
                  </a:txBody>
                  <a:tcPr/>
                </a:tc>
                <a:tc>
                  <a:txBody>
                    <a:bodyPr/>
                    <a:lstStyle/>
                    <a:p>
                      <a:r>
                        <a:rPr lang="en-US" sz="1600" b="0" i="0" kern="1200" dirty="0">
                          <a:solidFill>
                            <a:schemeClr val="tx1"/>
                          </a:solidFill>
                          <a:effectLst/>
                          <a:latin typeface="+mn-lt"/>
                          <a:ea typeface="+mn-ea"/>
                          <a:cs typeface="+mn-cs"/>
                        </a:rPr>
                        <a:t>Warehouses, offices, temporary on-site facilities.</a:t>
                      </a:r>
                    </a:p>
                    <a:p>
                      <a:r>
                        <a:rPr lang="en-US" sz="1600" b="0" i="0" kern="1200" dirty="0">
                          <a:solidFill>
                            <a:schemeClr val="tx1"/>
                          </a:solidFill>
                          <a:effectLst/>
                          <a:latin typeface="+mn-lt"/>
                          <a:ea typeface="+mn-ea"/>
                          <a:cs typeface="+mn-cs"/>
                        </a:rPr>
                        <a:t>Steel, frames, beams, wooden materials.</a:t>
                      </a:r>
                    </a:p>
                    <a:p>
                      <a:r>
                        <a:rPr lang="en-US" sz="1600" b="0" i="0" kern="1200" dirty="0">
                          <a:solidFill>
                            <a:schemeClr val="tx1"/>
                          </a:solidFill>
                          <a:effectLst/>
                          <a:latin typeface="+mn-lt"/>
                          <a:ea typeface="+mn-ea"/>
                          <a:cs typeface="+mn-cs"/>
                        </a:rPr>
                        <a:t>Mobile cranes, forklifts, trucks, locomotives, hi-rail vehicles, buggies, gondolas.</a:t>
                      </a:r>
                    </a:p>
                  </a:txBody>
                  <a:tcPr/>
                </a:tc>
                <a:extLst>
                  <a:ext uri="{0D108BD9-81ED-4DB2-BD59-A6C34878D82A}">
                    <a16:rowId xmlns:a16="http://schemas.microsoft.com/office/drawing/2014/main" val="1427415810"/>
                  </a:ext>
                </a:extLst>
              </a:tr>
              <a:tr h="370840">
                <a:tc>
                  <a:txBody>
                    <a:bodyPr/>
                    <a:lstStyle/>
                    <a:p>
                      <a:endParaRPr lang="en-US" dirty="0">
                        <a:solidFill>
                          <a:schemeClr val="tx1"/>
                        </a:solidFill>
                      </a:endParaRPr>
                    </a:p>
                  </a:txBody>
                  <a:tcPr/>
                </a:tc>
                <a:tc>
                  <a:txBody>
                    <a:bodyPr/>
                    <a:lstStyle/>
                    <a:p>
                      <a:endParaRPr lang="en-US" dirty="0">
                        <a:solidFill>
                          <a:schemeClr val="tx1"/>
                        </a:solidFill>
                      </a:endParaRPr>
                    </a:p>
                  </a:txBody>
                  <a:tcPr/>
                </a:tc>
                <a:tc>
                  <a:txBody>
                    <a:bodyPr/>
                    <a:lstStyle/>
                    <a:p>
                      <a:endParaRPr lang="en-US" dirty="0">
                        <a:solidFill>
                          <a:schemeClr val="tx1"/>
                        </a:solidFill>
                      </a:endParaRPr>
                    </a:p>
                  </a:txBody>
                  <a:tcPr/>
                </a:tc>
                <a:extLst>
                  <a:ext uri="{0D108BD9-81ED-4DB2-BD59-A6C34878D82A}">
                    <a16:rowId xmlns:a16="http://schemas.microsoft.com/office/drawing/2014/main" val="2927693355"/>
                  </a:ext>
                </a:extLst>
              </a:tr>
            </a:tbl>
          </a:graphicData>
        </a:graphic>
      </p:graphicFrame>
      <p:sp>
        <p:nvSpPr>
          <p:cNvPr id="4" name="Subtitle 2">
            <a:extLst>
              <a:ext uri="{FF2B5EF4-FFF2-40B4-BE49-F238E27FC236}">
                <a16:creationId xmlns:a16="http://schemas.microsoft.com/office/drawing/2014/main" id="{DEB0A6F5-D5DF-B143-D68D-A9BBFAD511D3}"/>
              </a:ext>
            </a:extLst>
          </p:cNvPr>
          <p:cNvSpPr txBox="1">
            <a:spLocks/>
          </p:cNvSpPr>
          <p:nvPr/>
        </p:nvSpPr>
        <p:spPr>
          <a:xfrm>
            <a:off x="138890" y="6207585"/>
            <a:ext cx="11920588" cy="65041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Wikipedia. n.d. </a:t>
            </a:r>
            <a:r>
              <a:rPr lang="en-CA" sz="1400" i="1" dirty="0"/>
              <a:t>Railway Track </a:t>
            </a:r>
          </a:p>
          <a:p>
            <a:pPr algn="l">
              <a:spcBef>
                <a:spcPts val="0"/>
              </a:spcBef>
            </a:pPr>
            <a:r>
              <a:rPr lang="en-CA" sz="1400" dirty="0"/>
              <a:t>https://</a:t>
            </a:r>
            <a:r>
              <a:rPr lang="en-CA" sz="1400" dirty="0" err="1"/>
              <a:t>en.wikipedia.org</a:t>
            </a:r>
            <a:r>
              <a:rPr lang="en-CA" sz="1400" dirty="0"/>
              <a:t>/wiki/</a:t>
            </a:r>
            <a:r>
              <a:rPr lang="en-CA" sz="1400" dirty="0" err="1"/>
              <a:t>Railway_track</a:t>
            </a:r>
            <a:r>
              <a:rPr lang="en-CA" sz="1400" dirty="0"/>
              <a:t>/</a:t>
            </a:r>
          </a:p>
        </p:txBody>
      </p:sp>
    </p:spTree>
    <p:extLst>
      <p:ext uri="{BB962C8B-B14F-4D97-AF65-F5344CB8AC3E}">
        <p14:creationId xmlns:p14="http://schemas.microsoft.com/office/powerpoint/2010/main" val="27636046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838200" y="365125"/>
            <a:ext cx="10515600" cy="650415"/>
          </a:xfrm>
        </p:spPr>
        <p:txBody>
          <a:bodyPr>
            <a:normAutofit/>
          </a:bodyPr>
          <a:lstStyle/>
          <a:p>
            <a:pPr algn="ctr"/>
            <a:r>
              <a:rPr lang="en-US" sz="3600" b="1" dirty="0">
                <a:latin typeface="+mn-lt"/>
              </a:rPr>
              <a:t>Required Resources - Time</a:t>
            </a:r>
            <a:endParaRPr lang="en-CA" sz="2400" b="1" dirty="0">
              <a:latin typeface="+mn-lt"/>
            </a:endParaRPr>
          </a:p>
        </p:txBody>
      </p:sp>
      <p:sp>
        <p:nvSpPr>
          <p:cNvPr id="3" name="Content Placeholder 2">
            <a:extLst>
              <a:ext uri="{FF2B5EF4-FFF2-40B4-BE49-F238E27FC236}">
                <a16:creationId xmlns:a16="http://schemas.microsoft.com/office/drawing/2014/main" id="{47627BA8-08DA-C5E8-5402-CA11B72E87E9}"/>
              </a:ext>
            </a:extLst>
          </p:cNvPr>
          <p:cNvSpPr>
            <a:spLocks noGrp="1"/>
          </p:cNvSpPr>
          <p:nvPr>
            <p:ph idx="1"/>
          </p:nvPr>
        </p:nvSpPr>
        <p:spPr>
          <a:xfrm>
            <a:off x="1047750" y="1139825"/>
            <a:ext cx="10096500" cy="4351338"/>
          </a:xfrm>
        </p:spPr>
        <p:txBody>
          <a:bodyPr>
            <a:normAutofit/>
          </a:bodyPr>
          <a:lstStyle/>
          <a:p>
            <a:pPr marL="365125" lvl="1" indent="-287338" algn="just">
              <a:lnSpc>
                <a:spcPct val="100000"/>
              </a:lnSpc>
            </a:pPr>
            <a:r>
              <a:rPr lang="en-CA" sz="2000" b="0" i="0" u="none" strike="noStrike" dirty="0">
                <a:effectLst/>
              </a:rPr>
              <a:t>The old railway construction began in 1881 and took four years to complete in 1885. When was the Canadian Pacific Railway completed? On November 7, 1885, the "Last Spike" was driven at </a:t>
            </a:r>
            <a:r>
              <a:rPr lang="en-CA" sz="2000" b="0" i="0" u="none" strike="noStrike" dirty="0" err="1">
                <a:effectLst/>
              </a:rPr>
              <a:t>Craigellachie</a:t>
            </a:r>
            <a:r>
              <a:rPr lang="en-CA" sz="2000" b="0" i="0" u="none" strike="noStrike" dirty="0">
                <a:effectLst/>
              </a:rPr>
              <a:t> in Eagle Pass, British Columbia, to meet the line to the Pacific coast.</a:t>
            </a:r>
          </a:p>
          <a:p>
            <a:pPr marL="365125" lvl="1" indent="-287338" algn="just">
              <a:lnSpc>
                <a:spcPct val="100000"/>
              </a:lnSpc>
            </a:pPr>
            <a:endParaRPr lang="en-CA" sz="2000" b="0" i="0" u="none" strike="noStrike" dirty="0">
              <a:effectLst/>
            </a:endParaRPr>
          </a:p>
          <a:p>
            <a:pPr marL="365125" lvl="1" indent="-287338" algn="just">
              <a:lnSpc>
                <a:spcPct val="100000"/>
              </a:lnSpc>
            </a:pPr>
            <a:r>
              <a:rPr lang="en-CA" sz="2000" dirty="0"/>
              <a:t>Based on WBS a High-Speed Railway from Windsor to Ottawa may take, 6495 Days to complete this project is 16 to 17 years in the making. From conceptualization, planning, approvals, execution, testing and commissioning and finally turn-over to the client. </a:t>
            </a:r>
            <a:endParaRPr lang="en-US" sz="2000" dirty="0"/>
          </a:p>
        </p:txBody>
      </p:sp>
      <p:sp>
        <p:nvSpPr>
          <p:cNvPr id="4" name="Subtitle 2">
            <a:extLst>
              <a:ext uri="{FF2B5EF4-FFF2-40B4-BE49-F238E27FC236}">
                <a16:creationId xmlns:a16="http://schemas.microsoft.com/office/drawing/2014/main" id="{866F77C3-FECD-C71E-0E78-8A1BAAFF287E}"/>
              </a:ext>
            </a:extLst>
          </p:cNvPr>
          <p:cNvSpPr txBox="1">
            <a:spLocks/>
          </p:cNvSpPr>
          <p:nvPr/>
        </p:nvSpPr>
        <p:spPr>
          <a:xfrm>
            <a:off x="138890" y="6207585"/>
            <a:ext cx="11920588" cy="65041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Camilleri, C. Mar. 2, 2023. Canadian Train Vacations. </a:t>
            </a:r>
            <a:r>
              <a:rPr lang="en-CA" sz="1400" i="1" dirty="0"/>
              <a:t>Canadian Pacific Railways Facts</a:t>
            </a:r>
            <a:endParaRPr lang="en-CA" sz="1400" dirty="0"/>
          </a:p>
          <a:p>
            <a:pPr algn="l">
              <a:spcBef>
                <a:spcPts val="0"/>
              </a:spcBef>
            </a:pPr>
            <a:r>
              <a:rPr lang="en-CA" sz="1400" dirty="0"/>
              <a:t>https://</a:t>
            </a:r>
            <a:r>
              <a:rPr lang="en-CA" sz="1400" dirty="0" err="1"/>
              <a:t>canadiantrainvacations.com</a:t>
            </a:r>
            <a:r>
              <a:rPr lang="en-CA" sz="1400" dirty="0"/>
              <a:t>/blog/</a:t>
            </a:r>
            <a:r>
              <a:rPr lang="en-CA" sz="1400" dirty="0" err="1"/>
              <a:t>canadian</a:t>
            </a:r>
            <a:r>
              <a:rPr lang="en-CA" sz="1400" dirty="0"/>
              <a:t>-pacific-railway-facts#</a:t>
            </a:r>
          </a:p>
        </p:txBody>
      </p:sp>
      <p:graphicFrame>
        <p:nvGraphicFramePr>
          <p:cNvPr id="5" name="Table 4">
            <a:extLst>
              <a:ext uri="{FF2B5EF4-FFF2-40B4-BE49-F238E27FC236}">
                <a16:creationId xmlns:a16="http://schemas.microsoft.com/office/drawing/2014/main" id="{1D8F6923-E50D-F13F-8B8F-FAA8445C64E6}"/>
              </a:ext>
            </a:extLst>
          </p:cNvPr>
          <p:cNvGraphicFramePr>
            <a:graphicFrameLocks noGrp="1"/>
          </p:cNvGraphicFramePr>
          <p:nvPr/>
        </p:nvGraphicFramePr>
        <p:xfrm>
          <a:off x="1412874" y="3748616"/>
          <a:ext cx="8709534" cy="2225040"/>
        </p:xfrm>
        <a:graphic>
          <a:graphicData uri="http://schemas.openxmlformats.org/drawingml/2006/table">
            <a:tbl>
              <a:tblPr bandRow="1">
                <a:tableStyleId>{BC89EF96-8CEA-46FF-86C4-4CE0E7609802}</a:tableStyleId>
              </a:tblPr>
              <a:tblGrid>
                <a:gridCol w="4832478">
                  <a:extLst>
                    <a:ext uri="{9D8B030D-6E8A-4147-A177-3AD203B41FA5}">
                      <a16:colId xmlns:a16="http://schemas.microsoft.com/office/drawing/2014/main" val="1050762992"/>
                    </a:ext>
                  </a:extLst>
                </a:gridCol>
                <a:gridCol w="2002536">
                  <a:extLst>
                    <a:ext uri="{9D8B030D-6E8A-4147-A177-3AD203B41FA5}">
                      <a16:colId xmlns:a16="http://schemas.microsoft.com/office/drawing/2014/main" val="3841593321"/>
                    </a:ext>
                  </a:extLst>
                </a:gridCol>
                <a:gridCol w="1874520">
                  <a:extLst>
                    <a:ext uri="{9D8B030D-6E8A-4147-A177-3AD203B41FA5}">
                      <a16:colId xmlns:a16="http://schemas.microsoft.com/office/drawing/2014/main" val="3745403322"/>
                    </a:ext>
                  </a:extLst>
                </a:gridCol>
              </a:tblGrid>
              <a:tr h="370840">
                <a:tc>
                  <a:txBody>
                    <a:bodyPr/>
                    <a:lstStyle/>
                    <a:p>
                      <a:r>
                        <a:rPr lang="en-US" sz="1800" b="1" kern="1200" dirty="0">
                          <a:solidFill>
                            <a:schemeClr val="tx1"/>
                          </a:solidFill>
                          <a:effectLst/>
                        </a:rPr>
                        <a:t>Project Initiation</a:t>
                      </a:r>
                      <a:endParaRPr lang="en-US" dirty="0">
                        <a:solidFill>
                          <a:schemeClr val="tx1"/>
                        </a:solidFill>
                      </a:endParaRPr>
                    </a:p>
                  </a:txBody>
                  <a:tcPr/>
                </a:tc>
                <a:tc>
                  <a:txBody>
                    <a:bodyPr/>
                    <a:lstStyle/>
                    <a:p>
                      <a:r>
                        <a:rPr lang="en-US" dirty="0"/>
                        <a:t>300 Days</a:t>
                      </a:r>
                    </a:p>
                  </a:txBody>
                  <a:tcPr/>
                </a:tc>
                <a:tc rowSpan="5">
                  <a:txBody>
                    <a:bodyPr/>
                    <a:lstStyle/>
                    <a:p>
                      <a:endParaRPr lang="en-US" dirty="0"/>
                    </a:p>
                  </a:txBody>
                  <a:tcPr/>
                </a:tc>
                <a:extLst>
                  <a:ext uri="{0D108BD9-81ED-4DB2-BD59-A6C34878D82A}">
                    <a16:rowId xmlns:a16="http://schemas.microsoft.com/office/drawing/2014/main" val="3793705391"/>
                  </a:ext>
                </a:extLst>
              </a:tr>
              <a:tr h="370840">
                <a:tc>
                  <a:txBody>
                    <a:bodyPr/>
                    <a:lstStyle/>
                    <a:p>
                      <a:r>
                        <a:rPr lang="en-US" sz="1800" b="1" kern="1200" dirty="0">
                          <a:solidFill>
                            <a:schemeClr val="tx1"/>
                          </a:solidFill>
                          <a:effectLst/>
                        </a:rPr>
                        <a:t>Design and Engineering</a:t>
                      </a:r>
                      <a:endParaRPr lang="en-US" dirty="0">
                        <a:solidFill>
                          <a:schemeClr val="tx1"/>
                        </a:solidFill>
                      </a:endParaRPr>
                    </a:p>
                  </a:txBody>
                  <a:tcPr/>
                </a:tc>
                <a:tc>
                  <a:txBody>
                    <a:bodyPr/>
                    <a:lstStyle/>
                    <a:p>
                      <a:r>
                        <a:rPr lang="en-US" dirty="0"/>
                        <a:t>405 Days</a:t>
                      </a:r>
                    </a:p>
                  </a:txBody>
                  <a:tcPr/>
                </a:tc>
                <a:tc vMerge="1">
                  <a:txBody>
                    <a:bodyPr/>
                    <a:lstStyle/>
                    <a:p>
                      <a:endParaRPr lang="en-US" dirty="0"/>
                    </a:p>
                  </a:txBody>
                  <a:tcPr/>
                </a:tc>
                <a:extLst>
                  <a:ext uri="{0D108BD9-81ED-4DB2-BD59-A6C34878D82A}">
                    <a16:rowId xmlns:a16="http://schemas.microsoft.com/office/drawing/2014/main" val="3825177282"/>
                  </a:ext>
                </a:extLst>
              </a:tr>
              <a:tr h="370840">
                <a:tc>
                  <a:txBody>
                    <a:bodyPr/>
                    <a:lstStyle/>
                    <a:p>
                      <a:r>
                        <a:rPr lang="en-US" sz="1800" b="1" kern="1200" dirty="0">
                          <a:solidFill>
                            <a:schemeClr val="tx1"/>
                          </a:solidFill>
                          <a:effectLst/>
                        </a:rPr>
                        <a:t>Construction and Infrastructure Upgrades</a:t>
                      </a:r>
                      <a:endParaRPr lang="en-US" dirty="0">
                        <a:solidFill>
                          <a:schemeClr val="tx1"/>
                        </a:solidFill>
                      </a:endParaRPr>
                    </a:p>
                  </a:txBody>
                  <a:tcPr/>
                </a:tc>
                <a:tc>
                  <a:txBody>
                    <a:bodyPr/>
                    <a:lstStyle/>
                    <a:p>
                      <a:r>
                        <a:rPr lang="en-US" dirty="0"/>
                        <a:t>3990 Days</a:t>
                      </a:r>
                    </a:p>
                  </a:txBody>
                  <a:tcPr/>
                </a:tc>
                <a:tc vMerge="1">
                  <a:txBody>
                    <a:bodyPr/>
                    <a:lstStyle/>
                    <a:p>
                      <a:endParaRPr lang="en-US" dirty="0"/>
                    </a:p>
                  </a:txBody>
                  <a:tcPr/>
                </a:tc>
                <a:extLst>
                  <a:ext uri="{0D108BD9-81ED-4DB2-BD59-A6C34878D82A}">
                    <a16:rowId xmlns:a16="http://schemas.microsoft.com/office/drawing/2014/main" val="3278411509"/>
                  </a:ext>
                </a:extLst>
              </a:tr>
              <a:tr h="370840">
                <a:tc>
                  <a:txBody>
                    <a:bodyPr/>
                    <a:lstStyle/>
                    <a:p>
                      <a:r>
                        <a:rPr lang="en-US" b="1" dirty="0">
                          <a:solidFill>
                            <a:schemeClr val="tx1"/>
                          </a:solidFill>
                        </a:rPr>
                        <a:t>Technology Adaption</a:t>
                      </a:r>
                    </a:p>
                  </a:txBody>
                  <a:tcPr/>
                </a:tc>
                <a:tc>
                  <a:txBody>
                    <a:bodyPr/>
                    <a:lstStyle/>
                    <a:p>
                      <a:r>
                        <a:rPr lang="en-US" dirty="0"/>
                        <a:t>240 Days</a:t>
                      </a:r>
                    </a:p>
                  </a:txBody>
                  <a:tcPr/>
                </a:tc>
                <a:tc vMerge="1">
                  <a:txBody>
                    <a:bodyPr/>
                    <a:lstStyle/>
                    <a:p>
                      <a:endParaRPr lang="en-US" dirty="0"/>
                    </a:p>
                  </a:txBody>
                  <a:tcPr/>
                </a:tc>
                <a:extLst>
                  <a:ext uri="{0D108BD9-81ED-4DB2-BD59-A6C34878D82A}">
                    <a16:rowId xmlns:a16="http://schemas.microsoft.com/office/drawing/2014/main" val="4266177939"/>
                  </a:ext>
                </a:extLst>
              </a:tr>
              <a:tr h="370840">
                <a:tc>
                  <a:txBody>
                    <a:bodyPr/>
                    <a:lstStyle/>
                    <a:p>
                      <a:r>
                        <a:rPr lang="en-US" sz="1800" b="1" kern="1200" dirty="0">
                          <a:solidFill>
                            <a:schemeClr val="tx1"/>
                          </a:solidFill>
                          <a:effectLst/>
                        </a:rPr>
                        <a:t>Testing and Commissioning</a:t>
                      </a:r>
                      <a:endParaRPr lang="en-US" dirty="0">
                        <a:solidFill>
                          <a:schemeClr val="tx1"/>
                        </a:solidFill>
                      </a:endParaRPr>
                    </a:p>
                  </a:txBody>
                  <a:tcPr/>
                </a:tc>
                <a:tc>
                  <a:txBody>
                    <a:bodyPr/>
                    <a:lstStyle/>
                    <a:p>
                      <a:r>
                        <a:rPr lang="en-US" dirty="0"/>
                        <a:t>300 Days</a:t>
                      </a:r>
                    </a:p>
                  </a:txBody>
                  <a:tcPr/>
                </a:tc>
                <a:tc vMerge="1">
                  <a:txBody>
                    <a:bodyPr/>
                    <a:lstStyle/>
                    <a:p>
                      <a:endParaRPr lang="en-US" dirty="0"/>
                    </a:p>
                  </a:txBody>
                  <a:tcPr/>
                </a:tc>
                <a:extLst>
                  <a:ext uri="{0D108BD9-81ED-4DB2-BD59-A6C34878D82A}">
                    <a16:rowId xmlns:a16="http://schemas.microsoft.com/office/drawing/2014/main" val="1114923128"/>
                  </a:ext>
                </a:extLst>
              </a:tr>
              <a:tr h="370840">
                <a:tc>
                  <a:txBody>
                    <a:bodyPr/>
                    <a:lstStyle/>
                    <a:p>
                      <a:r>
                        <a:rPr lang="en-US" sz="1800" b="1" kern="1200" dirty="0">
                          <a:solidFill>
                            <a:schemeClr val="tx1"/>
                          </a:solidFill>
                          <a:effectLst/>
                        </a:rPr>
                        <a:t>Monitoring and Evaluation</a:t>
                      </a:r>
                      <a:endParaRPr lang="en-US" dirty="0">
                        <a:solidFill>
                          <a:schemeClr val="tx1"/>
                        </a:solidFill>
                      </a:endParaRPr>
                    </a:p>
                  </a:txBody>
                  <a:tcPr/>
                </a:tc>
                <a:tc>
                  <a:txBody>
                    <a:bodyPr/>
                    <a:lstStyle/>
                    <a:p>
                      <a:r>
                        <a:rPr lang="en-US" dirty="0"/>
                        <a:t>210 Days</a:t>
                      </a:r>
                    </a:p>
                  </a:txBody>
                  <a:tcPr/>
                </a:tc>
                <a:tc>
                  <a:txBody>
                    <a:bodyPr/>
                    <a:lstStyle/>
                    <a:p>
                      <a:r>
                        <a:rPr lang="en-US" b="1" u="sng" dirty="0"/>
                        <a:t>Total 6495 Days</a:t>
                      </a:r>
                    </a:p>
                  </a:txBody>
                  <a:tcPr/>
                </a:tc>
                <a:extLst>
                  <a:ext uri="{0D108BD9-81ED-4DB2-BD59-A6C34878D82A}">
                    <a16:rowId xmlns:a16="http://schemas.microsoft.com/office/drawing/2014/main" val="755310830"/>
                  </a:ext>
                </a:extLst>
              </a:tr>
            </a:tbl>
          </a:graphicData>
        </a:graphic>
      </p:graphicFrame>
    </p:spTree>
    <p:extLst>
      <p:ext uri="{BB962C8B-B14F-4D97-AF65-F5344CB8AC3E}">
        <p14:creationId xmlns:p14="http://schemas.microsoft.com/office/powerpoint/2010/main" val="11166329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838200" y="365126"/>
            <a:ext cx="10515600" cy="749300"/>
          </a:xfrm>
        </p:spPr>
        <p:txBody>
          <a:bodyPr>
            <a:normAutofit/>
          </a:bodyPr>
          <a:lstStyle/>
          <a:p>
            <a:pPr algn="ctr"/>
            <a:r>
              <a:rPr lang="en-US" sz="3600" b="1" dirty="0">
                <a:latin typeface="+mn-lt"/>
              </a:rPr>
              <a:t>Required Resources – Funding</a:t>
            </a:r>
            <a:endParaRPr lang="en-CA" sz="2400" b="1" dirty="0">
              <a:latin typeface="+mn-lt"/>
            </a:endParaRPr>
          </a:p>
        </p:txBody>
      </p:sp>
      <p:sp>
        <p:nvSpPr>
          <p:cNvPr id="7" name="Content Placeholder 2">
            <a:extLst>
              <a:ext uri="{FF2B5EF4-FFF2-40B4-BE49-F238E27FC236}">
                <a16:creationId xmlns:a16="http://schemas.microsoft.com/office/drawing/2014/main" id="{CDF87E3F-A96B-6E32-7A8A-AEE084A03F2D}"/>
              </a:ext>
            </a:extLst>
          </p:cNvPr>
          <p:cNvSpPr>
            <a:spLocks noGrp="1"/>
          </p:cNvSpPr>
          <p:nvPr>
            <p:ph idx="1"/>
          </p:nvPr>
        </p:nvSpPr>
        <p:spPr>
          <a:xfrm>
            <a:off x="838200" y="1304925"/>
            <a:ext cx="10325100" cy="4872038"/>
          </a:xfrm>
        </p:spPr>
        <p:txBody>
          <a:bodyPr>
            <a:normAutofit/>
          </a:bodyPr>
          <a:lstStyle/>
          <a:p>
            <a:pPr marL="365125" lvl="1" indent="-287338" algn="just">
              <a:lnSpc>
                <a:spcPct val="100000"/>
              </a:lnSpc>
            </a:pPr>
            <a:r>
              <a:rPr lang="en-CA" sz="1800" b="0" i="0" u="none" strike="noStrike" dirty="0">
                <a:solidFill>
                  <a:srgbClr val="333333"/>
                </a:solidFill>
                <a:effectLst/>
              </a:rPr>
              <a:t>Transport Canada’s Rail Safety Improvement Program (RSIP) provides funding for projects that improve infrastructure or propose research or new technologies to increase safety at grade crossings and along rail lines or that address or prevent the impact of climate change and extreme weather along rail lines. Projects that increase public confidence in Canada’s rail transportation system or education and awareness about rail safety issues are also funded. </a:t>
            </a:r>
          </a:p>
          <a:p>
            <a:pPr marL="365125" lvl="1" indent="-287338" algn="just">
              <a:lnSpc>
                <a:spcPct val="100000"/>
              </a:lnSpc>
            </a:pPr>
            <a:endParaRPr lang="en-CA" sz="2000" dirty="0">
              <a:solidFill>
                <a:srgbClr val="333333"/>
              </a:solidFill>
            </a:endParaRPr>
          </a:p>
          <a:p>
            <a:pPr marL="365125" lvl="1" indent="-287338" algn="just">
              <a:lnSpc>
                <a:spcPct val="100000"/>
              </a:lnSpc>
            </a:pPr>
            <a:endParaRPr lang="en-US" sz="2000" dirty="0"/>
          </a:p>
        </p:txBody>
      </p:sp>
      <p:sp>
        <p:nvSpPr>
          <p:cNvPr id="8" name="Subtitle 2">
            <a:extLst>
              <a:ext uri="{FF2B5EF4-FFF2-40B4-BE49-F238E27FC236}">
                <a16:creationId xmlns:a16="http://schemas.microsoft.com/office/drawing/2014/main" id="{BA1E187E-2DD4-BC0F-272C-B205EBE9B6EA}"/>
              </a:ext>
            </a:extLst>
          </p:cNvPr>
          <p:cNvSpPr txBox="1">
            <a:spLocks/>
          </p:cNvSpPr>
          <p:nvPr/>
        </p:nvSpPr>
        <p:spPr>
          <a:xfrm>
            <a:off x="138890" y="6207585"/>
            <a:ext cx="11920588" cy="65041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Government of Canada. n.d.</a:t>
            </a:r>
            <a:r>
              <a:rPr lang="en-CA" sz="1400" i="1" dirty="0"/>
              <a:t> Rail Safety Improvement Program </a:t>
            </a:r>
          </a:p>
          <a:p>
            <a:pPr algn="l">
              <a:spcBef>
                <a:spcPts val="0"/>
              </a:spcBef>
            </a:pPr>
            <a:r>
              <a:rPr lang="en-CA" sz="1400" dirty="0"/>
              <a:t>https://</a:t>
            </a:r>
            <a:r>
              <a:rPr lang="en-CA" sz="1400" dirty="0" err="1"/>
              <a:t>tc.canada.ca</a:t>
            </a:r>
            <a:r>
              <a:rPr lang="en-CA" sz="1400" dirty="0"/>
              <a:t>/</a:t>
            </a:r>
            <a:r>
              <a:rPr lang="en-CA" sz="1400" dirty="0" err="1"/>
              <a:t>en</a:t>
            </a:r>
            <a:r>
              <a:rPr lang="en-CA" sz="1400" dirty="0"/>
              <a:t>/programs/funding-programs/rail-safety-improvement-program</a:t>
            </a:r>
          </a:p>
        </p:txBody>
      </p:sp>
      <p:graphicFrame>
        <p:nvGraphicFramePr>
          <p:cNvPr id="3" name="Table 2">
            <a:extLst>
              <a:ext uri="{FF2B5EF4-FFF2-40B4-BE49-F238E27FC236}">
                <a16:creationId xmlns:a16="http://schemas.microsoft.com/office/drawing/2014/main" id="{84C65AA0-788A-8B37-1620-D3AB03CFF31D}"/>
              </a:ext>
            </a:extLst>
          </p:cNvPr>
          <p:cNvGraphicFramePr>
            <a:graphicFrameLocks noGrp="1"/>
          </p:cNvGraphicFramePr>
          <p:nvPr/>
        </p:nvGraphicFramePr>
        <p:xfrm>
          <a:off x="838200" y="3229483"/>
          <a:ext cx="10325101" cy="2392680"/>
        </p:xfrm>
        <a:graphic>
          <a:graphicData uri="http://schemas.openxmlformats.org/drawingml/2006/table">
            <a:tbl>
              <a:tblPr bandRow="1">
                <a:tableStyleId>{BC89EF96-8CEA-46FF-86C4-4CE0E7609802}</a:tableStyleId>
              </a:tblPr>
              <a:tblGrid>
                <a:gridCol w="3028950">
                  <a:extLst>
                    <a:ext uri="{9D8B030D-6E8A-4147-A177-3AD203B41FA5}">
                      <a16:colId xmlns:a16="http://schemas.microsoft.com/office/drawing/2014/main" val="778468957"/>
                    </a:ext>
                  </a:extLst>
                </a:gridCol>
                <a:gridCol w="4514850">
                  <a:extLst>
                    <a:ext uri="{9D8B030D-6E8A-4147-A177-3AD203B41FA5}">
                      <a16:colId xmlns:a16="http://schemas.microsoft.com/office/drawing/2014/main" val="1085138347"/>
                    </a:ext>
                  </a:extLst>
                </a:gridCol>
                <a:gridCol w="2781301">
                  <a:extLst>
                    <a:ext uri="{9D8B030D-6E8A-4147-A177-3AD203B41FA5}">
                      <a16:colId xmlns:a16="http://schemas.microsoft.com/office/drawing/2014/main" val="1483321736"/>
                    </a:ext>
                  </a:extLst>
                </a:gridCol>
              </a:tblGrid>
              <a:tr h="370840">
                <a:tc>
                  <a:txBody>
                    <a:bodyPr/>
                    <a:lstStyle/>
                    <a:p>
                      <a:r>
                        <a:rPr lang="en-US" sz="1800" b="1" kern="1200" dirty="0">
                          <a:solidFill>
                            <a:schemeClr val="tx1"/>
                          </a:solidFill>
                          <a:effectLst/>
                        </a:rPr>
                        <a:t>Initial Investment</a:t>
                      </a:r>
                      <a:r>
                        <a:rPr lang="en-US" sz="1800" b="0" kern="1200" dirty="0">
                          <a:solidFill>
                            <a:schemeClr val="tx1"/>
                          </a:solidFill>
                          <a:effectLst/>
                        </a:rPr>
                        <a:t>:</a:t>
                      </a:r>
                      <a:endParaRPr lang="en-US" dirty="0">
                        <a:solidFill>
                          <a:schemeClr val="tx1"/>
                        </a:solidFill>
                      </a:endParaRPr>
                    </a:p>
                  </a:txBody>
                  <a:tcPr/>
                </a:tc>
                <a:tc>
                  <a:txBody>
                    <a:bodyPr/>
                    <a:lstStyle/>
                    <a:p>
                      <a:r>
                        <a:rPr lang="en-US" sz="1800" b="0" kern="1200" dirty="0">
                          <a:solidFill>
                            <a:schemeClr val="tx1"/>
                          </a:solidFill>
                          <a:effectLst/>
                        </a:rPr>
                        <a:t>Capital Investment &amp; Land Acquisition</a:t>
                      </a:r>
                      <a:endParaRPr lang="en-US"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tx1"/>
                          </a:solidFill>
                          <a:effectLst/>
                          <a:latin typeface="+mn-lt"/>
                          <a:ea typeface="+mn-ea"/>
                          <a:cs typeface="+mn-cs"/>
                        </a:rPr>
                        <a:t>$6,656,360,000.00</a:t>
                      </a:r>
                    </a:p>
                  </a:txBody>
                  <a:tcPr/>
                </a:tc>
                <a:extLst>
                  <a:ext uri="{0D108BD9-81ED-4DB2-BD59-A6C34878D82A}">
                    <a16:rowId xmlns:a16="http://schemas.microsoft.com/office/drawing/2014/main" val="555626813"/>
                  </a:ext>
                </a:extLst>
              </a:tr>
              <a:tr h="467149">
                <a:tc>
                  <a:txBody>
                    <a:bodyPr/>
                    <a:lstStyle/>
                    <a:p>
                      <a:r>
                        <a:rPr lang="en-US" sz="1800" b="1" kern="1200" dirty="0">
                          <a:solidFill>
                            <a:schemeClr val="tx1"/>
                          </a:solidFill>
                          <a:effectLst/>
                        </a:rPr>
                        <a:t>Infrastructure Upgrades</a:t>
                      </a:r>
                      <a:r>
                        <a:rPr lang="en-US" sz="1800" b="0" kern="1200" dirty="0">
                          <a:solidFill>
                            <a:schemeClr val="tx1"/>
                          </a:solidFill>
                          <a:effectLst/>
                        </a:rPr>
                        <a:t>:</a:t>
                      </a:r>
                      <a:endParaRPr lang="en-US" dirty="0">
                        <a:solidFill>
                          <a:schemeClr val="tx1"/>
                        </a:solidFill>
                      </a:endParaRPr>
                    </a:p>
                  </a:txBody>
                  <a:tcPr/>
                </a:tc>
                <a:tc>
                  <a:txBody>
                    <a:bodyPr/>
                    <a:lstStyle/>
                    <a:p>
                      <a:r>
                        <a:rPr lang="en-US" sz="1800" b="0" kern="1200" dirty="0">
                          <a:solidFill>
                            <a:schemeClr val="tx1"/>
                          </a:solidFill>
                          <a:effectLst/>
                        </a:rPr>
                        <a:t>Track Rehabilitation &amp; Station Renovations, Communication and Control Systems</a:t>
                      </a:r>
                      <a:endParaRPr lang="en-US" dirty="0">
                        <a:solidFill>
                          <a:schemeClr val="tx1"/>
                        </a:solidFill>
                      </a:endParaRPr>
                    </a:p>
                  </a:txBody>
                  <a:tcPr/>
                </a:tc>
                <a:tc>
                  <a:txBody>
                    <a:bodyPr/>
                    <a:lstStyle/>
                    <a:p>
                      <a:r>
                        <a:rPr lang="en-US" dirty="0"/>
                        <a:t>$18,288,913,000.00</a:t>
                      </a:r>
                    </a:p>
                  </a:txBody>
                  <a:tcPr/>
                </a:tc>
                <a:extLst>
                  <a:ext uri="{0D108BD9-81ED-4DB2-BD59-A6C34878D82A}">
                    <a16:rowId xmlns:a16="http://schemas.microsoft.com/office/drawing/2014/main" val="829222557"/>
                  </a:ext>
                </a:extLst>
              </a:tr>
              <a:tr h="370840">
                <a:tc>
                  <a:txBody>
                    <a:bodyPr/>
                    <a:lstStyle/>
                    <a:p>
                      <a:r>
                        <a:rPr lang="en-US" sz="1800" b="1" kern="1200" dirty="0">
                          <a:solidFill>
                            <a:schemeClr val="tx1"/>
                          </a:solidFill>
                          <a:effectLst/>
                        </a:rPr>
                        <a:t>Environmental Mitigation</a:t>
                      </a:r>
                      <a:r>
                        <a:rPr lang="en-US" sz="1800" b="0" kern="1200" dirty="0">
                          <a:solidFill>
                            <a:schemeClr val="tx1"/>
                          </a:solidFill>
                          <a:effectLst/>
                        </a:rPr>
                        <a:t>:</a:t>
                      </a:r>
                      <a:endParaRPr lang="en-US" dirty="0">
                        <a:solidFill>
                          <a:schemeClr val="tx1"/>
                        </a:solidFill>
                      </a:endParaRPr>
                    </a:p>
                  </a:txBody>
                  <a:tcPr/>
                </a:tc>
                <a:tc>
                  <a:txBody>
                    <a:bodyPr/>
                    <a:lstStyle/>
                    <a:p>
                      <a:r>
                        <a:rPr lang="en-US" sz="1800" b="0" kern="1200" dirty="0">
                          <a:solidFill>
                            <a:schemeClr val="tx1"/>
                          </a:solidFill>
                          <a:effectLst/>
                        </a:rPr>
                        <a:t>Environmental Impact Assessments</a:t>
                      </a:r>
                    </a:p>
                    <a:p>
                      <a:r>
                        <a:rPr lang="en-US" sz="1800" b="0" kern="1200" dirty="0">
                          <a:solidFill>
                            <a:schemeClr val="tx1"/>
                          </a:solidFill>
                          <a:effectLst/>
                        </a:rPr>
                        <a:t>Green Technologies</a:t>
                      </a:r>
                      <a:endParaRPr lang="en-US" dirty="0">
                        <a:solidFill>
                          <a:schemeClr val="tx1"/>
                        </a:solidFill>
                      </a:endParaRPr>
                    </a:p>
                  </a:txBody>
                  <a:tcPr/>
                </a:tc>
                <a:tc>
                  <a:txBody>
                    <a:bodyPr/>
                    <a:lstStyle/>
                    <a:p>
                      <a:r>
                        <a:rPr lang="en-US" dirty="0"/>
                        <a:t>$450,000,000.00</a:t>
                      </a:r>
                    </a:p>
                  </a:txBody>
                  <a:tcPr/>
                </a:tc>
                <a:extLst>
                  <a:ext uri="{0D108BD9-81ED-4DB2-BD59-A6C34878D82A}">
                    <a16:rowId xmlns:a16="http://schemas.microsoft.com/office/drawing/2014/main" val="2741028683"/>
                  </a:ext>
                </a:extLst>
              </a:tr>
              <a:tr h="370840">
                <a:tc>
                  <a:txBody>
                    <a:bodyPr/>
                    <a:lstStyle/>
                    <a:p>
                      <a:r>
                        <a:rPr lang="en-US" sz="1800" b="1" kern="1200" dirty="0">
                          <a:solidFill>
                            <a:schemeClr val="tx1"/>
                          </a:solidFill>
                          <a:effectLst/>
                        </a:rPr>
                        <a:t>Contingency Fund:</a:t>
                      </a:r>
                      <a:endParaRPr lang="en-US" dirty="0">
                        <a:solidFill>
                          <a:schemeClr val="tx1"/>
                        </a:solidFill>
                      </a:endParaRPr>
                    </a:p>
                  </a:txBody>
                  <a:tcPr/>
                </a:tc>
                <a:tc>
                  <a:txBody>
                    <a:bodyPr/>
                    <a:lstStyle/>
                    <a:p>
                      <a:r>
                        <a:rPr lang="en-US" sz="1800" b="0" kern="1200" dirty="0">
                          <a:solidFill>
                            <a:schemeClr val="tx1"/>
                          </a:solidFill>
                          <a:effectLst/>
                        </a:rPr>
                        <a:t>Reserve Fund &amp; Cost Overrun Mitigation</a:t>
                      </a:r>
                      <a:endParaRPr lang="en-US" sz="1800" b="0" i="0" kern="1200" dirty="0">
                        <a:solidFill>
                          <a:schemeClr val="tx1"/>
                        </a:solidFill>
                        <a:effectLst/>
                        <a:latin typeface="+mn-lt"/>
                        <a:ea typeface="+mn-ea"/>
                        <a:cs typeface="+mn-cs"/>
                      </a:endParaRPr>
                    </a:p>
                  </a:txBody>
                  <a:tcPr/>
                </a:tc>
                <a:tc>
                  <a:txBody>
                    <a:bodyPr/>
                    <a:lstStyle/>
                    <a:p>
                      <a:r>
                        <a:rPr lang="en-US" dirty="0"/>
                        <a:t>$1,500,000,000.00</a:t>
                      </a:r>
                    </a:p>
                  </a:txBody>
                  <a:tcPr/>
                </a:tc>
                <a:extLst>
                  <a:ext uri="{0D108BD9-81ED-4DB2-BD59-A6C34878D82A}">
                    <a16:rowId xmlns:a16="http://schemas.microsoft.com/office/drawing/2014/main" val="1007759824"/>
                  </a:ext>
                </a:extLst>
              </a:tr>
              <a:tr h="370840">
                <a:tc>
                  <a:txBody>
                    <a:bodyPr/>
                    <a:lstStyle/>
                    <a:p>
                      <a:r>
                        <a:rPr lang="en-US" sz="1800" b="1" kern="1200" dirty="0">
                          <a:solidFill>
                            <a:schemeClr val="tx1"/>
                          </a:solidFill>
                          <a:effectLst/>
                          <a:latin typeface="+mn-lt"/>
                          <a:ea typeface="+mn-ea"/>
                          <a:cs typeface="+mn-cs"/>
                        </a:rPr>
                        <a:t>Total Budget:</a:t>
                      </a:r>
                    </a:p>
                  </a:txBody>
                  <a:tcPr/>
                </a:tc>
                <a:tc>
                  <a:txBody>
                    <a:bodyPr/>
                    <a:lstStyle/>
                    <a:p>
                      <a:r>
                        <a:rPr lang="en-US" sz="1800" b="0" i="0" kern="1200" dirty="0">
                          <a:solidFill>
                            <a:schemeClr val="tx1"/>
                          </a:solidFill>
                          <a:effectLst/>
                          <a:latin typeface="+mn-lt"/>
                          <a:ea typeface="+mn-ea"/>
                          <a:cs typeface="+mn-cs"/>
                        </a:rPr>
                        <a:t>Government &amp; Private investments</a:t>
                      </a:r>
                    </a:p>
                  </a:txBody>
                  <a:tcPr/>
                </a:tc>
                <a:tc>
                  <a:txBody>
                    <a:bodyPr/>
                    <a:lstStyle/>
                    <a:p>
                      <a:r>
                        <a:rPr lang="en-US" b="1" u="sng" dirty="0"/>
                        <a:t>$25,027,274,306.00</a:t>
                      </a:r>
                    </a:p>
                  </a:txBody>
                  <a:tcPr/>
                </a:tc>
                <a:extLst>
                  <a:ext uri="{0D108BD9-81ED-4DB2-BD59-A6C34878D82A}">
                    <a16:rowId xmlns:a16="http://schemas.microsoft.com/office/drawing/2014/main" val="2355661569"/>
                  </a:ext>
                </a:extLst>
              </a:tr>
            </a:tbl>
          </a:graphicData>
        </a:graphic>
      </p:graphicFrame>
    </p:spTree>
    <p:extLst>
      <p:ext uri="{BB962C8B-B14F-4D97-AF65-F5344CB8AC3E}">
        <p14:creationId xmlns:p14="http://schemas.microsoft.com/office/powerpoint/2010/main" val="40834890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838200" y="365126"/>
            <a:ext cx="10515600" cy="635000"/>
          </a:xfrm>
        </p:spPr>
        <p:txBody>
          <a:bodyPr>
            <a:normAutofit/>
          </a:bodyPr>
          <a:lstStyle/>
          <a:p>
            <a:pPr algn="ctr"/>
            <a:r>
              <a:rPr lang="en-US" sz="3600" b="1" dirty="0">
                <a:latin typeface="+mn-lt"/>
              </a:rPr>
              <a:t>Preliminary Description of Any Technology</a:t>
            </a:r>
            <a:endParaRPr lang="en-CA" sz="2400" b="1" dirty="0">
              <a:latin typeface="+mn-lt"/>
            </a:endParaRPr>
          </a:p>
        </p:txBody>
      </p:sp>
      <p:sp>
        <p:nvSpPr>
          <p:cNvPr id="3" name="Content Placeholder 2">
            <a:extLst>
              <a:ext uri="{FF2B5EF4-FFF2-40B4-BE49-F238E27FC236}">
                <a16:creationId xmlns:a16="http://schemas.microsoft.com/office/drawing/2014/main" id="{47627BA8-08DA-C5E8-5402-CA11B72E87E9}"/>
              </a:ext>
            </a:extLst>
          </p:cNvPr>
          <p:cNvSpPr>
            <a:spLocks noGrp="1"/>
          </p:cNvSpPr>
          <p:nvPr>
            <p:ph idx="1"/>
          </p:nvPr>
        </p:nvSpPr>
        <p:spPr>
          <a:xfrm>
            <a:off x="838200" y="1000126"/>
            <a:ext cx="10515600" cy="5041900"/>
          </a:xfrm>
        </p:spPr>
        <p:txBody>
          <a:bodyPr>
            <a:noAutofit/>
          </a:bodyPr>
          <a:lstStyle/>
          <a:p>
            <a:pPr marL="365125" marR="0" indent="-365125" algn="just">
              <a:lnSpc>
                <a:spcPct val="115000"/>
              </a:lnSpc>
              <a:spcBef>
                <a:spcPts val="0"/>
              </a:spcBef>
              <a:buNone/>
            </a:pPr>
            <a:r>
              <a:rPr lang="en-US" sz="1800" b="1" kern="100" dirty="0">
                <a:effectLst/>
                <a:ea typeface="Times New Roman" panose="02020603050405020304" pitchFamily="18" charset="0"/>
                <a:cs typeface="Times New Roman" panose="02020603050405020304" pitchFamily="18" charset="0"/>
              </a:rPr>
              <a:t>Design and Planning: </a:t>
            </a:r>
            <a:endParaRPr lang="en-US" sz="1800" kern="100" dirty="0">
              <a:effectLst/>
              <a:ea typeface="Aptos" panose="020B0004020202020204" pitchFamily="34" charset="0"/>
              <a:cs typeface="Times New Roman" panose="02020603050405020304" pitchFamily="18" charset="0"/>
            </a:endParaRPr>
          </a:p>
          <a:p>
            <a:pPr marL="365125" marR="0" indent="-3651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Detailed possibility studies are carried out to evaluate the project's feasibility before construction, considering variables such as cost, environmental impact, and route selection.</a:t>
            </a:r>
            <a:endParaRPr lang="en-US" sz="1800" kern="100" dirty="0">
              <a:effectLst/>
              <a:ea typeface="Aptos" panose="020B0004020202020204" pitchFamily="34" charset="0"/>
              <a:cs typeface="Times New Roman" panose="02020603050405020304" pitchFamily="18" charset="0"/>
            </a:endParaRPr>
          </a:p>
          <a:p>
            <a:pPr marL="365125" marR="0" indent="-3651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The route is planned by engineers considering variables like topography, population density, and the state of the infrastructure. High-speed trains need straight tracks with mild curves.</a:t>
            </a:r>
          </a:p>
          <a:p>
            <a:pPr marL="0" marR="0" indent="0" algn="just">
              <a:lnSpc>
                <a:spcPct val="115000"/>
              </a:lnSpc>
              <a:spcBef>
                <a:spcPts val="0"/>
              </a:spcBef>
              <a:buNone/>
            </a:pPr>
            <a:endParaRPr lang="en-US" sz="1800" kern="100" dirty="0">
              <a:effectLst/>
              <a:ea typeface="Aptos" panose="020B0004020202020204" pitchFamily="34" charset="0"/>
              <a:cs typeface="Times New Roman" panose="02020603050405020304" pitchFamily="18" charset="0"/>
            </a:endParaRPr>
          </a:p>
          <a:p>
            <a:pPr marL="365125" marR="0" indent="-365125" algn="just">
              <a:lnSpc>
                <a:spcPct val="115000"/>
              </a:lnSpc>
              <a:spcBef>
                <a:spcPts val="0"/>
              </a:spcBef>
              <a:buNone/>
            </a:pPr>
            <a:r>
              <a:rPr lang="en-US" sz="1800" b="1" kern="100" dirty="0">
                <a:effectLst/>
                <a:ea typeface="Times New Roman" panose="02020603050405020304" pitchFamily="18" charset="0"/>
                <a:cs typeface="Times New Roman" panose="02020603050405020304" pitchFamily="18" charset="0"/>
              </a:rPr>
              <a:t>Construction Equipment: </a:t>
            </a:r>
            <a:endParaRPr lang="en-US" sz="1800" kern="100" dirty="0">
              <a:effectLst/>
              <a:ea typeface="Aptos" panose="020B0004020202020204" pitchFamily="34" charset="0"/>
              <a:cs typeface="Times New Roman" panose="02020603050405020304" pitchFamily="18" charset="0"/>
            </a:endParaRPr>
          </a:p>
          <a:p>
            <a:pPr marL="365125" marR="0" indent="-3651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Generally, TBMs are utilized for tunnelling. These enormous devices are capable of boring tunnels with little disturbance to the surface through rock and dirt.</a:t>
            </a:r>
            <a:r>
              <a:rPr lang="en-US" sz="1800" kern="100" dirty="0">
                <a:ea typeface="Times New Roman" panose="02020603050405020304" pitchFamily="18" charset="0"/>
                <a:cs typeface="Times New Roman" panose="02020603050405020304" pitchFamily="18" charset="0"/>
              </a:rPr>
              <a:t> </a:t>
            </a:r>
            <a:r>
              <a:rPr lang="en-US" sz="1800" kern="100" dirty="0">
                <a:effectLst/>
                <a:ea typeface="Times New Roman" panose="02020603050405020304" pitchFamily="18" charset="0"/>
                <a:cs typeface="Times New Roman" panose="02020603050405020304" pitchFamily="18" charset="0"/>
              </a:rPr>
              <a:t>The tracks are precisely laid and aligned using specialized machinery. The purpose of high-speed rail tracks is to provide efficient, stable, and smooth transport.</a:t>
            </a:r>
            <a:r>
              <a:rPr lang="en-US" sz="1800" kern="100" dirty="0">
                <a:ea typeface="Times New Roman" panose="02020603050405020304" pitchFamily="18" charset="0"/>
                <a:cs typeface="Times New Roman" panose="02020603050405020304" pitchFamily="18" charset="0"/>
              </a:rPr>
              <a:t> </a:t>
            </a:r>
            <a:r>
              <a:rPr lang="en-US" sz="1800" kern="100" dirty="0">
                <a:effectLst/>
                <a:ea typeface="Times New Roman" panose="02020603050405020304" pitchFamily="18" charset="0"/>
                <a:cs typeface="Times New Roman" panose="02020603050405020304" pitchFamily="18" charset="0"/>
              </a:rPr>
              <a:t>The need for bridges and viaducts may arise from the topography. These raised constructions are built with specialized machinery.</a:t>
            </a:r>
          </a:p>
          <a:p>
            <a:pPr marL="365125" indent="-3651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Preparation of the land involves the employment of excavators, bulldozers, and other earthmoving equipment, particularly in regions where levelling tracks are necessary.</a:t>
            </a:r>
            <a:r>
              <a:rPr lang="en-US" sz="1800" kern="100" dirty="0">
                <a:ea typeface="Times New Roman" panose="02020603050405020304" pitchFamily="18" charset="0"/>
                <a:cs typeface="Times New Roman" panose="02020603050405020304" pitchFamily="18" charset="0"/>
              </a:rPr>
              <a:t> </a:t>
            </a:r>
            <a:r>
              <a:rPr lang="en-US" sz="1800" kern="100" dirty="0">
                <a:effectLst/>
                <a:ea typeface="Times New Roman" panose="02020603050405020304" pitchFamily="18" charset="0"/>
                <a:cs typeface="Times New Roman" panose="02020603050405020304" pitchFamily="18" charset="0"/>
              </a:rPr>
              <a:t>For the construction of the tracks, stations, and other structures, high-quality concrete is essential. Large volumes of concrete are produced using batch facilities.</a:t>
            </a:r>
            <a:endParaRPr lang="en-US" sz="1800" kern="100" dirty="0">
              <a:effectLst/>
              <a:ea typeface="Aptos" panose="020B0004020202020204" pitchFamily="34" charset="0"/>
              <a:cs typeface="Times New Roman" panose="02020603050405020304" pitchFamily="18" charset="0"/>
            </a:endParaRPr>
          </a:p>
          <a:p>
            <a:pPr marL="365125" marR="0" indent="-365125" algn="just">
              <a:lnSpc>
                <a:spcPct val="115000"/>
              </a:lnSpc>
              <a:spcBef>
                <a:spcPts val="0"/>
              </a:spcBef>
            </a:pPr>
            <a:endParaRPr lang="en-US" sz="1800" kern="100" dirty="0">
              <a:effectLst/>
              <a:ea typeface="Aptos" panose="020B0004020202020204" pitchFamily="34" charset="0"/>
              <a:cs typeface="Times New Roman" panose="02020603050405020304" pitchFamily="18" charset="0"/>
            </a:endParaRPr>
          </a:p>
          <a:p>
            <a:pPr algn="just"/>
            <a:endParaRPr lang="en-US" sz="1800" dirty="0"/>
          </a:p>
        </p:txBody>
      </p:sp>
      <p:sp>
        <p:nvSpPr>
          <p:cNvPr id="6" name="Subtitle 2">
            <a:extLst>
              <a:ext uri="{FF2B5EF4-FFF2-40B4-BE49-F238E27FC236}">
                <a16:creationId xmlns:a16="http://schemas.microsoft.com/office/drawing/2014/main" id="{1A5BDB2A-A25F-27BB-1EE4-81B6BB09DEBE}"/>
              </a:ext>
            </a:extLst>
          </p:cNvPr>
          <p:cNvSpPr txBox="1">
            <a:spLocks/>
          </p:cNvSpPr>
          <p:nvPr/>
        </p:nvSpPr>
        <p:spPr>
          <a:xfrm>
            <a:off x="138890" y="6207585"/>
            <a:ext cx="11920588" cy="65041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Jain, S. Aug. 12, 2023. Medium. </a:t>
            </a:r>
            <a:r>
              <a:rPr lang="en-CA" sz="1400" i="1" dirty="0"/>
              <a:t>“Forging the Path: The Construction of Bullet Train Tracks”</a:t>
            </a:r>
          </a:p>
          <a:p>
            <a:pPr algn="l">
              <a:spcBef>
                <a:spcPts val="0"/>
              </a:spcBef>
            </a:pPr>
            <a:r>
              <a:rPr lang="en-CA" sz="1400" dirty="0"/>
              <a:t>https://</a:t>
            </a:r>
            <a:r>
              <a:rPr lang="en-CA" sz="1400" dirty="0" err="1"/>
              <a:t>medium.com</a:t>
            </a:r>
            <a:r>
              <a:rPr lang="en-CA" sz="1400" dirty="0"/>
              <a:t>/@</a:t>
            </a:r>
            <a:r>
              <a:rPr lang="en-CA" sz="1400" dirty="0" err="1"/>
              <a:t>samarthjain</a:t>
            </a:r>
            <a:r>
              <a:rPr lang="en-CA" sz="1400" dirty="0"/>
              <a:t>/forging-the-path-the-construction-of-bullet-train-tracks-d2099a0cd11c</a:t>
            </a:r>
          </a:p>
        </p:txBody>
      </p:sp>
      <p:pic>
        <p:nvPicPr>
          <p:cNvPr id="5" name="Picture 4" descr="A group of people standing next to a large machine&#10;&#10;Description automatically generated">
            <a:extLst>
              <a:ext uri="{FF2B5EF4-FFF2-40B4-BE49-F238E27FC236}">
                <a16:creationId xmlns:a16="http://schemas.microsoft.com/office/drawing/2014/main" id="{5DB91926-D36A-6938-012D-B1E6EF649D06}"/>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4971288" y="2241826"/>
            <a:ext cx="6586728" cy="3965759"/>
          </a:xfrm>
          <a:prstGeom prst="rect">
            <a:avLst/>
          </a:prstGeom>
          <a:ln>
            <a:noFill/>
          </a:ln>
          <a:effectLst>
            <a:softEdge rad="112500"/>
          </a:effectLst>
        </p:spPr>
      </p:pic>
    </p:spTree>
    <p:extLst>
      <p:ext uri="{BB962C8B-B14F-4D97-AF65-F5344CB8AC3E}">
        <p14:creationId xmlns:p14="http://schemas.microsoft.com/office/powerpoint/2010/main" val="23093669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627BA8-08DA-C5E8-5402-CA11B72E87E9}"/>
              </a:ext>
            </a:extLst>
          </p:cNvPr>
          <p:cNvSpPr>
            <a:spLocks noGrp="1"/>
          </p:cNvSpPr>
          <p:nvPr>
            <p:ph idx="1"/>
          </p:nvPr>
        </p:nvSpPr>
        <p:spPr>
          <a:xfrm>
            <a:off x="838200" y="1463675"/>
            <a:ext cx="10515600" cy="4351338"/>
          </a:xfrm>
        </p:spPr>
        <p:txBody>
          <a:bodyPr>
            <a:noAutofit/>
          </a:bodyPr>
          <a:lstStyle/>
          <a:p>
            <a:pPr marL="365125" marR="0" indent="-352425" algn="just">
              <a:lnSpc>
                <a:spcPct val="115000"/>
              </a:lnSpc>
              <a:spcBef>
                <a:spcPts val="0"/>
              </a:spcBef>
              <a:buNone/>
            </a:pPr>
            <a:r>
              <a:rPr lang="en-US" sz="1800" b="1" kern="100" dirty="0">
                <a:effectLst/>
                <a:ea typeface="Times New Roman" panose="02020603050405020304" pitchFamily="18" charset="0"/>
                <a:cs typeface="Times New Roman" panose="02020603050405020304" pitchFamily="18" charset="0"/>
              </a:rPr>
              <a:t>Infrastructure and structure: </a:t>
            </a:r>
            <a:endParaRPr lang="en-US" sz="1800" kern="100" dirty="0">
              <a:effectLst/>
              <a:ea typeface="Aptos" panose="020B0004020202020204" pitchFamily="34" charset="0"/>
              <a:cs typeface="Times New Roman" panose="02020603050405020304" pitchFamily="18" charset="0"/>
            </a:endParaRPr>
          </a:p>
          <a:p>
            <a:pPr marL="365125" indent="-3524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The speed and volume of passengers are accommodated in the architecture of high-speed rail stations. Platforms, ticketing areas, security, and frequently commercial areas are among them.</a:t>
            </a:r>
            <a:r>
              <a:rPr lang="en-US" sz="1800" kern="100" dirty="0">
                <a:ea typeface="Times New Roman" panose="02020603050405020304" pitchFamily="18" charset="0"/>
                <a:cs typeface="Times New Roman" panose="02020603050405020304" pitchFamily="18" charset="0"/>
              </a:rPr>
              <a:t> </a:t>
            </a:r>
            <a:r>
              <a:rPr lang="en-US" sz="1800" kern="100" dirty="0">
                <a:effectLst/>
                <a:ea typeface="Times New Roman" panose="02020603050405020304" pitchFamily="18" charset="0"/>
                <a:cs typeface="Times New Roman" panose="02020603050405020304" pitchFamily="18" charset="0"/>
              </a:rPr>
              <a:t>These are made to guarantee a safe and easy journey. Bridges must endure high-speed loads and environmental conditions, while tunnels can need ventilation mechanisms.</a:t>
            </a:r>
          </a:p>
          <a:p>
            <a:pPr marL="365125" indent="-352425" algn="just">
              <a:lnSpc>
                <a:spcPct val="115000"/>
              </a:lnSpc>
              <a:spcBef>
                <a:spcPts val="0"/>
              </a:spcBef>
            </a:pPr>
            <a:endParaRPr lang="en-US" sz="1800" kern="100" dirty="0">
              <a:effectLst/>
              <a:ea typeface="Times New Roman" panose="02020603050405020304" pitchFamily="18" charset="0"/>
              <a:cs typeface="Times New Roman" panose="02020603050405020304" pitchFamily="18" charset="0"/>
            </a:endParaRPr>
          </a:p>
          <a:p>
            <a:pPr marL="365125" marR="0" indent="-352425" algn="just">
              <a:lnSpc>
                <a:spcPct val="115000"/>
              </a:lnSpc>
              <a:spcBef>
                <a:spcPts val="0"/>
              </a:spcBef>
              <a:buNone/>
            </a:pPr>
            <a:r>
              <a:rPr lang="en-US" sz="1800" b="1" kern="100" dirty="0">
                <a:effectLst/>
                <a:ea typeface="Times New Roman" panose="02020603050405020304" pitchFamily="18" charset="0"/>
                <a:cs typeface="Times New Roman" panose="02020603050405020304" pitchFamily="18" charset="0"/>
              </a:rPr>
              <a:t>Technology and System: </a:t>
            </a:r>
            <a:endParaRPr lang="en-US" sz="1800" kern="100" dirty="0">
              <a:effectLst/>
              <a:ea typeface="Aptos" panose="020B0004020202020204" pitchFamily="34" charset="0"/>
              <a:cs typeface="Times New Roman" panose="02020603050405020304" pitchFamily="18" charset="0"/>
            </a:endParaRPr>
          </a:p>
          <a:p>
            <a:pPr marL="365125" marR="0" indent="-3524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To ensure both safety and effectiveness, modern train control systems regulate the speed and spacing of trains. Signaling and communication systems fall under this category.</a:t>
            </a:r>
          </a:p>
          <a:p>
            <a:pPr marL="365125" indent="-3524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Advanced technology such as regenerative braking systems, tilting mechanisms, and aerodynamic designs are featured in high-speed trains.</a:t>
            </a:r>
            <a:r>
              <a:rPr lang="en-US" sz="1800" kern="100" dirty="0">
                <a:ea typeface="Times New Roman" panose="02020603050405020304" pitchFamily="18" charset="0"/>
                <a:cs typeface="Times New Roman" panose="02020603050405020304" pitchFamily="18" charset="0"/>
              </a:rPr>
              <a:t> </a:t>
            </a:r>
            <a:r>
              <a:rPr lang="en-US" sz="1800" kern="100" dirty="0">
                <a:effectLst/>
                <a:ea typeface="Times New Roman" panose="02020603050405020304" pitchFamily="18" charset="0"/>
                <a:cs typeface="Times New Roman" panose="02020603050405020304" pitchFamily="18" charset="0"/>
              </a:rPr>
              <a:t>Power supply systems, which frequently make use of extra rails or overhead wiring, are necessary for electrified high-speed rail lines.</a:t>
            </a:r>
            <a:r>
              <a:rPr lang="en-US" sz="1800" kern="100" dirty="0">
                <a:ea typeface="Times New Roman" panose="02020603050405020304" pitchFamily="18" charset="0"/>
                <a:cs typeface="Times New Roman" panose="02020603050405020304" pitchFamily="18" charset="0"/>
              </a:rPr>
              <a:t> </a:t>
            </a:r>
            <a:r>
              <a:rPr lang="en-US" sz="1800" dirty="0">
                <a:effectLst/>
                <a:ea typeface="Times New Roman" panose="02020603050405020304" pitchFamily="18" charset="0"/>
                <a:cs typeface="Times New Roman" panose="02020603050405020304" pitchFamily="18" charset="0"/>
              </a:rPr>
              <a:t>The general design incorporates several safety elements, including fire detection, emergency braking systems, and evacuation protocols.</a:t>
            </a:r>
            <a:endParaRPr lang="en-US" sz="1800" kern="100" dirty="0">
              <a:effectLst/>
              <a:ea typeface="Aptos" panose="020B0004020202020204" pitchFamily="34" charset="0"/>
              <a:cs typeface="Times New Roman" panose="02020603050405020304" pitchFamily="18" charset="0"/>
            </a:endParaRPr>
          </a:p>
          <a:p>
            <a:pPr algn="just"/>
            <a:endParaRPr lang="en-US" sz="1800" dirty="0"/>
          </a:p>
        </p:txBody>
      </p:sp>
      <p:sp>
        <p:nvSpPr>
          <p:cNvPr id="7" name="Title 1">
            <a:extLst>
              <a:ext uri="{FF2B5EF4-FFF2-40B4-BE49-F238E27FC236}">
                <a16:creationId xmlns:a16="http://schemas.microsoft.com/office/drawing/2014/main" id="{253C12BF-C562-F8C0-6041-3F06CC704003}"/>
              </a:ext>
            </a:extLst>
          </p:cNvPr>
          <p:cNvSpPr>
            <a:spLocks noGrp="1"/>
          </p:cNvSpPr>
          <p:nvPr>
            <p:ph type="title"/>
          </p:nvPr>
        </p:nvSpPr>
        <p:spPr>
          <a:xfrm>
            <a:off x="838200" y="365125"/>
            <a:ext cx="10515600" cy="644525"/>
          </a:xfrm>
        </p:spPr>
        <p:txBody>
          <a:bodyPr>
            <a:normAutofit/>
          </a:bodyPr>
          <a:lstStyle/>
          <a:p>
            <a:pPr algn="ctr"/>
            <a:r>
              <a:rPr lang="en-US" sz="3600" b="1" dirty="0">
                <a:latin typeface="+mn-lt"/>
              </a:rPr>
              <a:t>Preliminary Description of Any Technology</a:t>
            </a:r>
            <a:endParaRPr lang="en-CA" sz="2400" b="1" dirty="0">
              <a:latin typeface="+mn-lt"/>
            </a:endParaRPr>
          </a:p>
        </p:txBody>
      </p:sp>
      <p:sp>
        <p:nvSpPr>
          <p:cNvPr id="8" name="Subtitle 2">
            <a:extLst>
              <a:ext uri="{FF2B5EF4-FFF2-40B4-BE49-F238E27FC236}">
                <a16:creationId xmlns:a16="http://schemas.microsoft.com/office/drawing/2014/main" id="{925E7095-8FD0-8A59-FF78-AB90F1B803E5}"/>
              </a:ext>
            </a:extLst>
          </p:cNvPr>
          <p:cNvSpPr txBox="1">
            <a:spLocks/>
          </p:cNvSpPr>
          <p:nvPr/>
        </p:nvSpPr>
        <p:spPr>
          <a:xfrm>
            <a:off x="138890" y="6207585"/>
            <a:ext cx="11920588" cy="65041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Jain, S. Aug. 12, 2023. Medium. </a:t>
            </a:r>
            <a:r>
              <a:rPr lang="en-CA" sz="1400" i="1" dirty="0"/>
              <a:t>“Forging the Path: The Construction of Bullet Train Tracks”</a:t>
            </a:r>
          </a:p>
          <a:p>
            <a:pPr algn="l">
              <a:spcBef>
                <a:spcPts val="0"/>
              </a:spcBef>
            </a:pPr>
            <a:r>
              <a:rPr lang="en-CA" sz="1400" dirty="0"/>
              <a:t>https://</a:t>
            </a:r>
            <a:r>
              <a:rPr lang="en-CA" sz="1400" dirty="0" err="1"/>
              <a:t>medium.com</a:t>
            </a:r>
            <a:r>
              <a:rPr lang="en-CA" sz="1400" dirty="0"/>
              <a:t>/@</a:t>
            </a:r>
            <a:r>
              <a:rPr lang="en-CA" sz="1400" dirty="0" err="1"/>
              <a:t>samarthjain</a:t>
            </a:r>
            <a:r>
              <a:rPr lang="en-CA" sz="1400" dirty="0"/>
              <a:t>/forging-the-path-the-construction-of-bullet-train-tracks-d2099a0cd11c</a:t>
            </a:r>
          </a:p>
        </p:txBody>
      </p:sp>
      <p:pic>
        <p:nvPicPr>
          <p:cNvPr id="6" name="Picture 5" descr="A white train on the tracks&#10;&#10;Description automatically generated">
            <a:extLst>
              <a:ext uri="{FF2B5EF4-FFF2-40B4-BE49-F238E27FC236}">
                <a16:creationId xmlns:a16="http://schemas.microsoft.com/office/drawing/2014/main" id="{250122F3-CE22-3EF7-C635-D061C08844AD}"/>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5407152" y="2054685"/>
            <a:ext cx="6096000" cy="4152900"/>
          </a:xfrm>
          <a:prstGeom prst="rect">
            <a:avLst/>
          </a:prstGeom>
          <a:ln>
            <a:noFill/>
          </a:ln>
          <a:effectLst>
            <a:softEdge rad="112500"/>
          </a:effectLst>
        </p:spPr>
      </p:pic>
    </p:spTree>
    <p:extLst>
      <p:ext uri="{BB962C8B-B14F-4D97-AF65-F5344CB8AC3E}">
        <p14:creationId xmlns:p14="http://schemas.microsoft.com/office/powerpoint/2010/main" val="29323050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20898E-39B8-6EDC-49BB-CCB54D7AB87D}"/>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EA34D4-5E10-FE6F-2E04-F2CA97CA8433}"/>
              </a:ext>
            </a:extLst>
          </p:cNvPr>
          <p:cNvSpPr>
            <a:spLocks noGrp="1"/>
          </p:cNvSpPr>
          <p:nvPr>
            <p:ph idx="1"/>
          </p:nvPr>
        </p:nvSpPr>
        <p:spPr>
          <a:xfrm>
            <a:off x="838200" y="1330325"/>
            <a:ext cx="10515600" cy="4351338"/>
          </a:xfrm>
        </p:spPr>
        <p:txBody>
          <a:bodyPr>
            <a:noAutofit/>
          </a:bodyPr>
          <a:lstStyle/>
          <a:p>
            <a:pPr marL="365125" marR="0" indent="-352425" algn="just">
              <a:lnSpc>
                <a:spcPct val="115000"/>
              </a:lnSpc>
              <a:spcBef>
                <a:spcPts val="0"/>
              </a:spcBef>
              <a:buNone/>
            </a:pPr>
            <a:r>
              <a:rPr lang="en-US" sz="1800" b="1" kern="100" dirty="0">
                <a:effectLst/>
                <a:ea typeface="Times New Roman" panose="02020603050405020304" pitchFamily="18" charset="0"/>
                <a:cs typeface="Times New Roman" panose="02020603050405020304" pitchFamily="18" charset="0"/>
              </a:rPr>
              <a:t>Technology and System: </a:t>
            </a:r>
          </a:p>
          <a:p>
            <a:pPr marL="365125" marR="0" indent="-352425" algn="just">
              <a:lnSpc>
                <a:spcPct val="115000"/>
              </a:lnSpc>
              <a:spcBef>
                <a:spcPts val="0"/>
              </a:spcBef>
              <a:buNone/>
            </a:pPr>
            <a:endParaRPr lang="en-US" sz="1800" kern="100" dirty="0">
              <a:effectLst/>
              <a:ea typeface="Aptos" panose="020B0004020202020204" pitchFamily="34" charset="0"/>
              <a:cs typeface="Times New Roman" panose="02020603050405020304" pitchFamily="18" charset="0"/>
            </a:endParaRPr>
          </a:p>
          <a:p>
            <a:pPr marL="365125" marR="0" indent="-3524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Train Control Systems: Implementation of advanced train control technologies, such as Automatic Train Control (ATC) and Positive Train Control (PTC). These systems enhance safety, efficiency, and capacity on the rail network by providing real-time monitoring and control of train movements.</a:t>
            </a:r>
          </a:p>
          <a:p>
            <a:pPr marL="365125" marR="0" indent="-3524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Communication and Signaling Systems: Deployment of modern communication networks and signaling systems for efficient train dispatching, scheduling, and passenger information dissemination. These systems improve reliability and responsiveness in railway operations.</a:t>
            </a:r>
          </a:p>
          <a:p>
            <a:pPr marL="365125" marR="0" indent="-352425" algn="just">
              <a:lnSpc>
                <a:spcPct val="115000"/>
              </a:lnSpc>
              <a:spcBef>
                <a:spcPts val="0"/>
              </a:spcBef>
            </a:pPr>
            <a:r>
              <a:rPr lang="en-US" sz="1800" kern="100" dirty="0">
                <a:effectLst/>
                <a:ea typeface="Aptos" panose="020B0004020202020204" pitchFamily="34" charset="0"/>
                <a:cs typeface="Times New Roman" panose="02020603050405020304" pitchFamily="18" charset="0"/>
              </a:rPr>
              <a:t>GPS and GIS Technology: Integrated into construction equipment for precise site mapping, grading, and alignment. Global Positioning System (GPS) and Geographic Information System (GIS) technologies enhance accuracy and efficiency in earthmoving activities.</a:t>
            </a:r>
          </a:p>
          <a:p>
            <a:pPr marL="365125" marR="0" indent="-352425" algn="just">
              <a:lnSpc>
                <a:spcPct val="115000"/>
              </a:lnSpc>
              <a:spcBef>
                <a:spcPts val="0"/>
              </a:spcBef>
            </a:pPr>
            <a:r>
              <a:rPr lang="en-US" sz="1800" kern="100" dirty="0">
                <a:effectLst/>
                <a:ea typeface="Aptos" panose="020B0004020202020204" pitchFamily="34" charset="0"/>
                <a:cs typeface="Times New Roman" panose="02020603050405020304" pitchFamily="18" charset="0"/>
              </a:rPr>
              <a:t>Telematics Systems: Installed in construction vehicles for real-time monitoring of equipment usage, fuel consumption, and maintenance scheduling. Telematics systems optimize fleet management and productivity on construction sites.</a:t>
            </a:r>
          </a:p>
          <a:p>
            <a:pPr algn="just"/>
            <a:endParaRPr lang="en-US" sz="1800" dirty="0"/>
          </a:p>
        </p:txBody>
      </p:sp>
      <p:sp>
        <p:nvSpPr>
          <p:cNvPr id="7" name="Title 1">
            <a:extLst>
              <a:ext uri="{FF2B5EF4-FFF2-40B4-BE49-F238E27FC236}">
                <a16:creationId xmlns:a16="http://schemas.microsoft.com/office/drawing/2014/main" id="{3F45D524-DBDC-B324-7E7B-40A9F3AC6BF2}"/>
              </a:ext>
            </a:extLst>
          </p:cNvPr>
          <p:cNvSpPr>
            <a:spLocks noGrp="1"/>
          </p:cNvSpPr>
          <p:nvPr>
            <p:ph type="title"/>
          </p:nvPr>
        </p:nvSpPr>
        <p:spPr>
          <a:xfrm>
            <a:off x="838200" y="365125"/>
            <a:ext cx="10515600" cy="644525"/>
          </a:xfrm>
        </p:spPr>
        <p:txBody>
          <a:bodyPr>
            <a:normAutofit/>
          </a:bodyPr>
          <a:lstStyle/>
          <a:p>
            <a:pPr algn="ctr"/>
            <a:r>
              <a:rPr lang="en-US" sz="3600" b="1" dirty="0">
                <a:latin typeface="+mn-lt"/>
              </a:rPr>
              <a:t>Preliminary Description of Any Technology</a:t>
            </a:r>
            <a:endParaRPr lang="en-CA" sz="2400" b="1" dirty="0">
              <a:latin typeface="+mn-lt"/>
            </a:endParaRPr>
          </a:p>
        </p:txBody>
      </p:sp>
      <p:sp>
        <p:nvSpPr>
          <p:cNvPr id="8" name="Subtitle 2">
            <a:extLst>
              <a:ext uri="{FF2B5EF4-FFF2-40B4-BE49-F238E27FC236}">
                <a16:creationId xmlns:a16="http://schemas.microsoft.com/office/drawing/2014/main" id="{5A616429-55EC-C251-C353-1014055F8D9F}"/>
              </a:ext>
            </a:extLst>
          </p:cNvPr>
          <p:cNvSpPr txBox="1">
            <a:spLocks/>
          </p:cNvSpPr>
          <p:nvPr/>
        </p:nvSpPr>
        <p:spPr>
          <a:xfrm>
            <a:off x="138890" y="6207585"/>
            <a:ext cx="11920588" cy="65041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Oct. 10, 2023. Federal Railroad Administration. </a:t>
            </a:r>
            <a:r>
              <a:rPr lang="en-CA" sz="1400" i="1" dirty="0"/>
              <a:t>“Positive Train Control (PTC)”</a:t>
            </a:r>
          </a:p>
          <a:p>
            <a:pPr algn="l">
              <a:spcBef>
                <a:spcPts val="0"/>
              </a:spcBef>
            </a:pPr>
            <a:r>
              <a:rPr lang="en-CA" sz="1400" dirty="0"/>
              <a:t>https://railroads.dot.gov/research-development/program-areas/train-control/ptc/positive-train-control-ptc</a:t>
            </a:r>
          </a:p>
        </p:txBody>
      </p:sp>
    </p:spTree>
    <p:extLst>
      <p:ext uri="{BB962C8B-B14F-4D97-AF65-F5344CB8AC3E}">
        <p14:creationId xmlns:p14="http://schemas.microsoft.com/office/powerpoint/2010/main" val="3972160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AAC0CF6-FFA8-5FA3-0EF4-C8472EABA225}"/>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a:latin typeface="+mn-lt"/>
              </a:rPr>
              <a:t>Executive Summary</a:t>
            </a:r>
            <a:br>
              <a:rPr lang="en-US" sz="3600" b="1">
                <a:latin typeface="+mn-lt"/>
              </a:rPr>
            </a:br>
            <a:r>
              <a:rPr lang="en-US" sz="2400" b="1">
                <a:latin typeface="+mn-lt"/>
              </a:rPr>
              <a:t>Driving Economic Prosperity Along Ottawa to Windsor</a:t>
            </a:r>
            <a:endParaRPr lang="en-CA" sz="2400" b="1" dirty="0">
              <a:latin typeface="+mn-lt"/>
            </a:endParaRPr>
          </a:p>
        </p:txBody>
      </p:sp>
      <p:graphicFrame>
        <p:nvGraphicFramePr>
          <p:cNvPr id="5" name="Table 4">
            <a:extLst>
              <a:ext uri="{FF2B5EF4-FFF2-40B4-BE49-F238E27FC236}">
                <a16:creationId xmlns:a16="http://schemas.microsoft.com/office/drawing/2014/main" id="{3EE8DD29-3E23-CB14-D435-09E93A829C8E}"/>
              </a:ext>
            </a:extLst>
          </p:cNvPr>
          <p:cNvGraphicFramePr>
            <a:graphicFrameLocks noGrp="1"/>
          </p:cNvGraphicFramePr>
          <p:nvPr/>
        </p:nvGraphicFramePr>
        <p:xfrm>
          <a:off x="1618974" y="1958892"/>
          <a:ext cx="8954052" cy="2286000"/>
        </p:xfrm>
        <a:graphic>
          <a:graphicData uri="http://schemas.openxmlformats.org/drawingml/2006/table">
            <a:tbl>
              <a:tblPr firstRow="1" bandRow="1">
                <a:tableStyleId>{BC89EF96-8CEA-46FF-86C4-4CE0E7609802}</a:tableStyleId>
              </a:tblPr>
              <a:tblGrid>
                <a:gridCol w="3206914">
                  <a:extLst>
                    <a:ext uri="{9D8B030D-6E8A-4147-A177-3AD203B41FA5}">
                      <a16:colId xmlns:a16="http://schemas.microsoft.com/office/drawing/2014/main" val="3786725091"/>
                    </a:ext>
                  </a:extLst>
                </a:gridCol>
                <a:gridCol w="5747138">
                  <a:extLst>
                    <a:ext uri="{9D8B030D-6E8A-4147-A177-3AD203B41FA5}">
                      <a16:colId xmlns:a16="http://schemas.microsoft.com/office/drawing/2014/main" val="3282016904"/>
                    </a:ext>
                  </a:extLst>
                </a:gridCol>
              </a:tblGrid>
              <a:tr h="370840">
                <a:tc>
                  <a:txBody>
                    <a:bodyPr/>
                    <a:lstStyle/>
                    <a:p>
                      <a:pPr lvl="0" algn="ctr"/>
                      <a:r>
                        <a:rPr lang="en-US" sz="1800" b="1" dirty="0">
                          <a:latin typeface="+mn-lt"/>
                          <a:cs typeface="Calibri" panose="020F0502020204030204" pitchFamily="34" charset="0"/>
                        </a:rPr>
                        <a:t>New additional details Added</a:t>
                      </a:r>
                    </a:p>
                  </a:txBody>
                  <a:tcPr/>
                </a:tc>
                <a:tc>
                  <a:txBody>
                    <a:bodyPr/>
                    <a:lstStyle/>
                    <a:p>
                      <a:pPr marL="285750" lvl="0" indent="-285750">
                        <a:buFont typeface="Arial" panose="020B0604020202020204" pitchFamily="34" charset="0"/>
                        <a:buChar char="•"/>
                      </a:pPr>
                      <a:r>
                        <a:rPr lang="en-US" sz="1800" b="0" dirty="0"/>
                        <a:t>PESTLE Analysis</a:t>
                      </a:r>
                    </a:p>
                    <a:p>
                      <a:pPr marL="285750" lvl="0" indent="-285750">
                        <a:buFont typeface="Arial" panose="020B0604020202020204" pitchFamily="34" charset="0"/>
                        <a:buChar char="•"/>
                      </a:pPr>
                      <a:r>
                        <a:rPr lang="en-US" sz="1800" b="0" dirty="0"/>
                        <a:t>Earned Value Management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i="0" kern="1200" dirty="0">
                          <a:solidFill>
                            <a:schemeClr val="tx1"/>
                          </a:solidFill>
                          <a:effectLst/>
                          <a:latin typeface="+mn-lt"/>
                          <a:ea typeface="+mn-ea"/>
                          <a:cs typeface="+mn-cs"/>
                        </a:rPr>
                        <a:t>Updated Project Stakeholder and our requirements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i="0" kern="1200" dirty="0">
                          <a:solidFill>
                            <a:schemeClr val="tx1"/>
                          </a:solidFill>
                          <a:effectLst/>
                          <a:latin typeface="+mn-lt"/>
                          <a:ea typeface="+mn-ea"/>
                          <a:cs typeface="+mn-cs"/>
                        </a:rPr>
                        <a:t>Updated Project Technology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i="0" kern="1200" dirty="0">
                          <a:solidFill>
                            <a:schemeClr val="tx1"/>
                          </a:solidFill>
                          <a:effectLst/>
                          <a:latin typeface="+mn-lt"/>
                          <a:ea typeface="+mn-ea"/>
                          <a:cs typeface="+mn-cs"/>
                        </a:rPr>
                        <a:t>Updated Project Benefits in details</a:t>
                      </a:r>
                      <a:endParaRPr lang="en-US" sz="1800" b="0" dirty="0"/>
                    </a:p>
                    <a:p>
                      <a:pPr marL="285750" lvl="0" indent="-285750">
                        <a:buFont typeface="Arial" panose="020B0604020202020204" pitchFamily="34" charset="0"/>
                        <a:buChar char="•"/>
                      </a:pPr>
                      <a:r>
                        <a:rPr lang="en-US" sz="1800" b="0" i="0" kern="1200" dirty="0">
                          <a:solidFill>
                            <a:schemeClr val="tx1"/>
                          </a:solidFill>
                          <a:effectLst/>
                          <a:latin typeface="+mn-lt"/>
                          <a:ea typeface="+mn-ea"/>
                          <a:cs typeface="+mn-cs"/>
                        </a:rPr>
                        <a:t>Updated Project Cash Flow</a:t>
                      </a:r>
                    </a:p>
                    <a:p>
                      <a:pPr marL="285750" lvl="0" indent="-285750">
                        <a:buFont typeface="Arial" panose="020B0604020202020204" pitchFamily="34" charset="0"/>
                        <a:buChar char="•"/>
                      </a:pPr>
                      <a:r>
                        <a:rPr lang="en-US" sz="1800" b="0" i="0" kern="1200" dirty="0">
                          <a:solidFill>
                            <a:schemeClr val="tx1"/>
                          </a:solidFill>
                          <a:effectLst/>
                          <a:latin typeface="+mn-lt"/>
                          <a:ea typeface="+mn-ea"/>
                          <a:cs typeface="+mn-cs"/>
                        </a:rPr>
                        <a:t>Updated WBS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i="0" kern="1200" dirty="0">
                          <a:solidFill>
                            <a:schemeClr val="tx1"/>
                          </a:solidFill>
                          <a:effectLst/>
                          <a:latin typeface="+mn-lt"/>
                          <a:ea typeface="+mn-ea"/>
                          <a:cs typeface="+mn-cs"/>
                        </a:rPr>
                        <a:t>Request for Approval by the Steering Committee  </a:t>
                      </a:r>
                    </a:p>
                  </a:txBody>
                  <a:tcPr/>
                </a:tc>
                <a:extLst>
                  <a:ext uri="{0D108BD9-81ED-4DB2-BD59-A6C34878D82A}">
                    <a16:rowId xmlns:a16="http://schemas.microsoft.com/office/drawing/2014/main" val="3823200293"/>
                  </a:ext>
                </a:extLst>
              </a:tr>
            </a:tbl>
          </a:graphicData>
        </a:graphic>
      </p:graphicFrame>
    </p:spTree>
    <p:extLst>
      <p:ext uri="{BB962C8B-B14F-4D97-AF65-F5344CB8AC3E}">
        <p14:creationId xmlns:p14="http://schemas.microsoft.com/office/powerpoint/2010/main" val="28870511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627BA8-08DA-C5E8-5402-CA11B72E87E9}"/>
              </a:ext>
            </a:extLst>
          </p:cNvPr>
          <p:cNvSpPr>
            <a:spLocks noGrp="1"/>
          </p:cNvSpPr>
          <p:nvPr>
            <p:ph idx="1"/>
          </p:nvPr>
        </p:nvSpPr>
        <p:spPr>
          <a:xfrm>
            <a:off x="838200" y="1825625"/>
            <a:ext cx="10515600" cy="4545678"/>
          </a:xfrm>
        </p:spPr>
        <p:txBody>
          <a:bodyPr>
            <a:noAutofit/>
          </a:bodyPr>
          <a:lstStyle/>
          <a:p>
            <a:pPr marL="365125" marR="0" indent="-352425" algn="just">
              <a:lnSpc>
                <a:spcPct val="115000"/>
              </a:lnSpc>
              <a:spcBef>
                <a:spcPts val="0"/>
              </a:spcBef>
              <a:buNone/>
            </a:pPr>
            <a:r>
              <a:rPr lang="en-US" sz="1800" b="1" kern="100" dirty="0">
                <a:effectLst/>
                <a:ea typeface="Times New Roman" panose="02020603050405020304" pitchFamily="18" charset="0"/>
                <a:cs typeface="Times New Roman" panose="02020603050405020304" pitchFamily="18" charset="0"/>
              </a:rPr>
              <a:t>Hardware and Software: </a:t>
            </a:r>
            <a:endParaRPr lang="en-US" sz="1800" kern="100" dirty="0">
              <a:effectLst/>
              <a:ea typeface="Aptos" panose="020B0004020202020204" pitchFamily="34" charset="0"/>
              <a:cs typeface="Times New Roman" panose="02020603050405020304" pitchFamily="18" charset="0"/>
            </a:endParaRPr>
          </a:p>
          <a:p>
            <a:pPr marL="365125" marR="0" indent="-3524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Tracks, stations, and infrastructure are designed using computer-aided design (CAD) software.</a:t>
            </a:r>
          </a:p>
          <a:p>
            <a:pPr marL="365125" marR="0" indent="-3524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Project management software (MS Project) is used for scheduling, resource allocation, and cooperation in the construction process management process.</a:t>
            </a:r>
            <a:endParaRPr lang="en-US" sz="1800" kern="100" dirty="0">
              <a:effectLst/>
              <a:ea typeface="Aptos" panose="020B0004020202020204" pitchFamily="34" charset="0"/>
              <a:cs typeface="Times New Roman" panose="02020603050405020304" pitchFamily="18" charset="0"/>
            </a:endParaRPr>
          </a:p>
          <a:p>
            <a:pPr marL="365125" marR="0" indent="-3524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Track alignment and levelling are precisely ensured using high-precision surveying equipment.</a:t>
            </a:r>
            <a:endParaRPr lang="en-US" sz="1800" kern="100" dirty="0">
              <a:effectLst/>
              <a:ea typeface="Aptos" panose="020B0004020202020204" pitchFamily="34" charset="0"/>
              <a:cs typeface="Times New Roman" panose="02020603050405020304" pitchFamily="18" charset="0"/>
            </a:endParaRPr>
          </a:p>
          <a:p>
            <a:pPr marL="365125" marR="0" indent="-3524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To ensure the safety of operations and to coordinate construction activities, advanced communication technologies are necessary.</a:t>
            </a:r>
            <a:endParaRPr lang="en-US" sz="1800" kern="100" dirty="0">
              <a:effectLst/>
              <a:ea typeface="Aptos" panose="020B0004020202020204" pitchFamily="34" charset="0"/>
              <a:cs typeface="Times New Roman" panose="02020603050405020304" pitchFamily="18" charset="0"/>
            </a:endParaRPr>
          </a:p>
          <a:p>
            <a:pPr marL="365125" marR="0" indent="-352425" algn="just">
              <a:lnSpc>
                <a:spcPct val="115000"/>
              </a:lnSpc>
              <a:spcBef>
                <a:spcPts val="0"/>
              </a:spcBef>
            </a:pPr>
            <a:r>
              <a:rPr lang="en-US" sz="1800" kern="100" dirty="0">
                <a:effectLst/>
                <a:ea typeface="Times New Roman" panose="02020603050405020304" pitchFamily="18" charset="0"/>
                <a:cs typeface="Times New Roman" panose="02020603050405020304" pitchFamily="18" charset="0"/>
              </a:rPr>
              <a:t>Tunnel integrity is checked both during and after construction using specialized tools.</a:t>
            </a:r>
            <a:endParaRPr lang="en-US" sz="1800" kern="100" dirty="0">
              <a:effectLst/>
              <a:ea typeface="Aptos" panose="020B0004020202020204" pitchFamily="34" charset="0"/>
              <a:cs typeface="Times New Roman" panose="02020603050405020304" pitchFamily="18" charset="0"/>
            </a:endParaRPr>
          </a:p>
          <a:p>
            <a:pPr algn="just"/>
            <a:endParaRPr lang="en-US" sz="1800" dirty="0"/>
          </a:p>
        </p:txBody>
      </p:sp>
      <p:sp>
        <p:nvSpPr>
          <p:cNvPr id="4" name="Subtitle 2">
            <a:extLst>
              <a:ext uri="{FF2B5EF4-FFF2-40B4-BE49-F238E27FC236}">
                <a16:creationId xmlns:a16="http://schemas.microsoft.com/office/drawing/2014/main" id="{FBD9D512-512D-D715-B2CB-232A9A292A15}"/>
              </a:ext>
            </a:extLst>
          </p:cNvPr>
          <p:cNvSpPr txBox="1">
            <a:spLocks/>
          </p:cNvSpPr>
          <p:nvPr/>
        </p:nvSpPr>
        <p:spPr>
          <a:xfrm>
            <a:off x="138890" y="6207585"/>
            <a:ext cx="11920588" cy="65041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err="1"/>
              <a:t>Agico</a:t>
            </a:r>
            <a:r>
              <a:rPr lang="en-CA" sz="1400" dirty="0"/>
              <a:t> Group. Feb 10, 2017. </a:t>
            </a:r>
            <a:r>
              <a:rPr lang="en-CA" sz="1400" i="1" dirty="0"/>
              <a:t>How To Build A Railway Track?</a:t>
            </a:r>
            <a:endParaRPr lang="en-CA" sz="1400" dirty="0"/>
          </a:p>
          <a:p>
            <a:pPr algn="l">
              <a:spcBef>
                <a:spcPts val="0"/>
              </a:spcBef>
            </a:pPr>
            <a:r>
              <a:rPr lang="en-CA" sz="1400" dirty="0"/>
              <a:t>http://</a:t>
            </a:r>
            <a:r>
              <a:rPr lang="en-CA" sz="1400" dirty="0" err="1"/>
              <a:t>www.railway-fasteners.com</a:t>
            </a:r>
            <a:r>
              <a:rPr lang="en-CA" sz="1400" dirty="0"/>
              <a:t>/news/how-to-build-a-railway-</a:t>
            </a:r>
            <a:r>
              <a:rPr lang="en-CA" sz="1400" dirty="0" err="1"/>
              <a:t>track.html</a:t>
            </a:r>
            <a:endParaRPr lang="en-CA" sz="1400" dirty="0"/>
          </a:p>
        </p:txBody>
      </p:sp>
      <p:sp>
        <p:nvSpPr>
          <p:cNvPr id="7" name="Title 1">
            <a:extLst>
              <a:ext uri="{FF2B5EF4-FFF2-40B4-BE49-F238E27FC236}">
                <a16:creationId xmlns:a16="http://schemas.microsoft.com/office/drawing/2014/main" id="{B8CE7C95-351C-ACFC-86D7-78E5095F2A39}"/>
              </a:ext>
            </a:extLst>
          </p:cNvPr>
          <p:cNvSpPr>
            <a:spLocks noGrp="1"/>
          </p:cNvSpPr>
          <p:nvPr>
            <p:ph type="title"/>
          </p:nvPr>
        </p:nvSpPr>
        <p:spPr>
          <a:xfrm>
            <a:off x="838200" y="365125"/>
            <a:ext cx="10515600" cy="1325563"/>
          </a:xfrm>
        </p:spPr>
        <p:txBody>
          <a:bodyPr>
            <a:normAutofit/>
          </a:bodyPr>
          <a:lstStyle/>
          <a:p>
            <a:pPr algn="ctr"/>
            <a:r>
              <a:rPr lang="en-US" sz="3600" b="1" dirty="0">
                <a:latin typeface="+mn-lt"/>
              </a:rPr>
              <a:t>Preliminary Description of Any Technology</a:t>
            </a:r>
            <a:endParaRPr lang="en-CA" sz="2400" b="1" dirty="0">
              <a:latin typeface="+mn-lt"/>
            </a:endParaRPr>
          </a:p>
        </p:txBody>
      </p:sp>
      <p:pic>
        <p:nvPicPr>
          <p:cNvPr id="5" name="Picture 4" descr="A green squares with a white letter&#10;&#10;Description automatically generated">
            <a:extLst>
              <a:ext uri="{FF2B5EF4-FFF2-40B4-BE49-F238E27FC236}">
                <a16:creationId xmlns:a16="http://schemas.microsoft.com/office/drawing/2014/main" id="{B599A781-9913-F1DC-BDA7-FB4894136A6F}"/>
              </a:ext>
            </a:extLst>
          </p:cNvPr>
          <p:cNvPicPr>
            <a:picLocks noChangeAspect="1"/>
          </p:cNvPicPr>
          <p:nvPr/>
        </p:nvPicPr>
        <p:blipFill>
          <a:blip r:embed="rId2">
            <a:alphaModFix amt="70000"/>
            <a:extLst>
              <a:ext uri="{28A0092B-C50C-407E-A947-70E740481C1C}">
                <a14:useLocalDpi xmlns:a14="http://schemas.microsoft.com/office/drawing/2010/main" val="0"/>
              </a:ext>
            </a:extLst>
          </a:blip>
          <a:stretch>
            <a:fillRect/>
          </a:stretch>
        </p:blipFill>
        <p:spPr>
          <a:xfrm>
            <a:off x="6367194" y="5097834"/>
            <a:ext cx="1116067" cy="974814"/>
          </a:xfrm>
          <a:prstGeom prst="rect">
            <a:avLst/>
          </a:prstGeom>
        </p:spPr>
      </p:pic>
      <p:pic>
        <p:nvPicPr>
          <p:cNvPr id="8" name="Picture 7" descr="A logo for a company&#10;&#10;Description automatically generated">
            <a:extLst>
              <a:ext uri="{FF2B5EF4-FFF2-40B4-BE49-F238E27FC236}">
                <a16:creationId xmlns:a16="http://schemas.microsoft.com/office/drawing/2014/main" id="{73C95C53-7F19-86B4-EB1B-49F2C71FB519}"/>
              </a:ext>
            </a:extLst>
          </p:cNvPr>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8094587" y="4474460"/>
            <a:ext cx="3612052" cy="2031780"/>
          </a:xfrm>
          <a:prstGeom prst="rect">
            <a:avLst/>
          </a:prstGeom>
        </p:spPr>
      </p:pic>
      <p:pic>
        <p:nvPicPr>
          <p:cNvPr id="10" name="Picture 9" descr="A yellow and red metal device&#10;&#10;Description automatically generated">
            <a:extLst>
              <a:ext uri="{FF2B5EF4-FFF2-40B4-BE49-F238E27FC236}">
                <a16:creationId xmlns:a16="http://schemas.microsoft.com/office/drawing/2014/main" id="{8C7A6522-D34E-56B3-1A91-9E84C7A7F7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0208" y="4638897"/>
            <a:ext cx="1560576" cy="1560576"/>
          </a:xfrm>
          <a:prstGeom prst="rect">
            <a:avLst/>
          </a:prstGeom>
          <a:ln>
            <a:noFill/>
          </a:ln>
          <a:effectLst>
            <a:softEdge rad="112500"/>
          </a:effectLst>
        </p:spPr>
      </p:pic>
      <p:pic>
        <p:nvPicPr>
          <p:cNvPr id="14" name="Picture 13" descr="A yellow metal object on a white background&#10;&#10;Description automatically generated">
            <a:extLst>
              <a:ext uri="{FF2B5EF4-FFF2-40B4-BE49-F238E27FC236}">
                <a16:creationId xmlns:a16="http://schemas.microsoft.com/office/drawing/2014/main" id="{53744267-5B20-08B7-F590-2A76966568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06297" y="4638896"/>
            <a:ext cx="1568689" cy="1568689"/>
          </a:xfrm>
          <a:prstGeom prst="rect">
            <a:avLst/>
          </a:prstGeom>
          <a:ln>
            <a:noFill/>
          </a:ln>
          <a:effectLst>
            <a:softEdge rad="112500"/>
          </a:effectLst>
        </p:spPr>
      </p:pic>
    </p:spTree>
    <p:extLst>
      <p:ext uri="{BB962C8B-B14F-4D97-AF65-F5344CB8AC3E}">
        <p14:creationId xmlns:p14="http://schemas.microsoft.com/office/powerpoint/2010/main" val="41673462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838200" y="84424"/>
            <a:ext cx="10515600" cy="596613"/>
          </a:xfrm>
        </p:spPr>
        <p:txBody>
          <a:bodyPr>
            <a:normAutofit/>
          </a:bodyPr>
          <a:lstStyle/>
          <a:p>
            <a:pPr algn="ctr"/>
            <a:r>
              <a:rPr lang="en-US" sz="3600" b="1" dirty="0">
                <a:latin typeface="+mn-lt"/>
              </a:rPr>
              <a:t>Work Breakdown Structure and Schedule</a:t>
            </a:r>
            <a:endParaRPr lang="en-CA" sz="2400" b="1" dirty="0">
              <a:latin typeface="+mn-lt"/>
            </a:endParaRPr>
          </a:p>
        </p:txBody>
      </p:sp>
      <p:sp>
        <p:nvSpPr>
          <p:cNvPr id="3" name="Subtitle 2">
            <a:extLst>
              <a:ext uri="{FF2B5EF4-FFF2-40B4-BE49-F238E27FC236}">
                <a16:creationId xmlns:a16="http://schemas.microsoft.com/office/drawing/2014/main" id="{65E6188E-CC39-1BC4-35B1-5614C064ADFC}"/>
              </a:ext>
            </a:extLst>
          </p:cNvPr>
          <p:cNvSpPr txBox="1">
            <a:spLocks/>
          </p:cNvSpPr>
          <p:nvPr/>
        </p:nvSpPr>
        <p:spPr>
          <a:xfrm>
            <a:off x="138890" y="6207585"/>
            <a:ext cx="11920588" cy="65041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US" sz="1400" i="1" dirty="0">
                <a:effectLst/>
                <a:latin typeface="Calibri" panose="020F0502020204030204" pitchFamily="34" charset="0"/>
                <a:ea typeface="Calibri" panose="020F0502020204030204" pitchFamily="34" charset="0"/>
                <a:cs typeface="Times New Roman" panose="02020603050405020304" pitchFamily="18" charset="0"/>
              </a:rPr>
              <a:t>High-speed rail</a:t>
            </a:r>
            <a:r>
              <a:rPr lang="en-US" sz="1400" dirty="0">
                <a:effectLst/>
                <a:latin typeface="Calibri" panose="020F0502020204030204" pitchFamily="34" charset="0"/>
                <a:ea typeface="Calibri" panose="020F0502020204030204" pitchFamily="34" charset="0"/>
                <a:cs typeface="Times New Roman" panose="02020603050405020304" pitchFamily="18" charset="0"/>
              </a:rPr>
              <a:t>. (n.d.). Retrieved from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Ontario.ca</a:t>
            </a:r>
            <a:r>
              <a:rPr lang="en-US" sz="1400" dirty="0">
                <a:effectLst/>
                <a:latin typeface="Calibri" panose="020F0502020204030204" pitchFamily="34" charset="0"/>
                <a:ea typeface="Calibri" panose="020F0502020204030204" pitchFamily="34" charset="0"/>
                <a:cs typeface="Times New Roman" panose="02020603050405020304" pitchFamily="18" charset="0"/>
              </a:rPr>
              <a:t> </a:t>
            </a:r>
          </a:p>
          <a:p>
            <a:pPr algn="l">
              <a:spcBef>
                <a:spcPts val="0"/>
              </a:spcBef>
            </a:pPr>
            <a:r>
              <a:rPr lang="en-US" sz="1400" dirty="0">
                <a:effectLst/>
                <a:latin typeface="Calibri" panose="020F0502020204030204" pitchFamily="34" charset="0"/>
                <a:ea typeface="Calibri" panose="020F0502020204030204" pitchFamily="34" charset="0"/>
                <a:cs typeface="Times New Roman" panose="02020603050405020304" pitchFamily="18" charset="0"/>
              </a:rPr>
              <a:t>https://</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www.ontario.ca</a:t>
            </a:r>
            <a:r>
              <a:rPr lang="en-US" sz="1400" dirty="0">
                <a:effectLst/>
                <a:latin typeface="Calibri" panose="020F0502020204030204" pitchFamily="34" charset="0"/>
                <a:ea typeface="Calibri" panose="020F0502020204030204" pitchFamily="34" charset="0"/>
                <a:cs typeface="Times New Roman" panose="02020603050405020304" pitchFamily="18" charset="0"/>
              </a:rPr>
              <a:t>/page/high-speed-rail</a:t>
            </a:r>
            <a:endParaRPr lang="en-CA" sz="1400" dirty="0">
              <a:solidFill>
                <a:srgbClr val="FF0000"/>
              </a:solidFill>
            </a:endParaRPr>
          </a:p>
        </p:txBody>
      </p:sp>
      <p:pic>
        <p:nvPicPr>
          <p:cNvPr id="13" name="Content Placeholder 12">
            <a:extLst>
              <a:ext uri="{FF2B5EF4-FFF2-40B4-BE49-F238E27FC236}">
                <a16:creationId xmlns:a16="http://schemas.microsoft.com/office/drawing/2014/main" id="{E1D29E27-D249-9590-CB05-819693284BC5}"/>
              </a:ext>
            </a:extLst>
          </p:cNvPr>
          <p:cNvPicPr>
            <a:picLocks noGrp="1" noChangeAspect="1"/>
          </p:cNvPicPr>
          <p:nvPr>
            <p:ph idx="1"/>
          </p:nvPr>
        </p:nvPicPr>
        <p:blipFill>
          <a:blip r:embed="rId3"/>
          <a:stretch>
            <a:fillRect/>
          </a:stretch>
        </p:blipFill>
        <p:spPr>
          <a:xfrm>
            <a:off x="6234890" y="650416"/>
            <a:ext cx="5957110" cy="5557168"/>
          </a:xfrm>
          <a:ln>
            <a:solidFill>
              <a:schemeClr val="tx1"/>
            </a:solidFill>
          </a:ln>
        </p:spPr>
      </p:pic>
      <p:pic>
        <p:nvPicPr>
          <p:cNvPr id="11" name="Picture 10">
            <a:extLst>
              <a:ext uri="{FF2B5EF4-FFF2-40B4-BE49-F238E27FC236}">
                <a16:creationId xmlns:a16="http://schemas.microsoft.com/office/drawing/2014/main" id="{8FB8539B-F9DB-877D-AD50-4CB5F2707442}"/>
              </a:ext>
            </a:extLst>
          </p:cNvPr>
          <p:cNvPicPr>
            <a:picLocks noChangeAspect="1"/>
          </p:cNvPicPr>
          <p:nvPr/>
        </p:nvPicPr>
        <p:blipFill>
          <a:blip r:embed="rId4"/>
          <a:stretch>
            <a:fillRect/>
          </a:stretch>
        </p:blipFill>
        <p:spPr>
          <a:xfrm>
            <a:off x="6368" y="650416"/>
            <a:ext cx="6089632" cy="5557168"/>
          </a:xfrm>
          <a:prstGeom prst="rect">
            <a:avLst/>
          </a:prstGeom>
          <a:ln>
            <a:solidFill>
              <a:schemeClr val="tx1"/>
            </a:solidFill>
          </a:ln>
        </p:spPr>
      </p:pic>
    </p:spTree>
    <p:extLst>
      <p:ext uri="{BB962C8B-B14F-4D97-AF65-F5344CB8AC3E}">
        <p14:creationId xmlns:p14="http://schemas.microsoft.com/office/powerpoint/2010/main" val="36681012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0155189-D96C-4527-B0EC-654B946BE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E07D8A-7721-2877-6C9D-7CADA3D3275E}"/>
              </a:ext>
            </a:extLst>
          </p:cNvPr>
          <p:cNvSpPr>
            <a:spLocks noGrp="1"/>
          </p:cNvSpPr>
          <p:nvPr>
            <p:ph type="title"/>
          </p:nvPr>
        </p:nvSpPr>
        <p:spPr>
          <a:xfrm>
            <a:off x="1409196" y="-357211"/>
            <a:ext cx="9795637" cy="1104857"/>
          </a:xfrm>
        </p:spPr>
        <p:txBody>
          <a:bodyPr vert="horz" lIns="91440" tIns="45720" rIns="91440" bIns="45720" rtlCol="0" anchor="b">
            <a:normAutofit/>
          </a:bodyPr>
          <a:lstStyle/>
          <a:p>
            <a:pPr algn="ctr"/>
            <a:r>
              <a:rPr lang="en-US" sz="3600" b="1" i="0" dirty="0">
                <a:effectLst/>
              </a:rPr>
              <a:t>Request for Approval by the Steering Committee  </a:t>
            </a:r>
            <a:endParaRPr lang="en-US" sz="3600" b="1" dirty="0"/>
          </a:p>
        </p:txBody>
      </p:sp>
      <p:pic>
        <p:nvPicPr>
          <p:cNvPr id="7" name="Picture 6" descr="A screenshot of a black screen&#10;&#10;Description automatically generated">
            <a:extLst>
              <a:ext uri="{FF2B5EF4-FFF2-40B4-BE49-F238E27FC236}">
                <a16:creationId xmlns:a16="http://schemas.microsoft.com/office/drawing/2014/main" id="{D411C0A8-1C47-28DF-E286-A557343121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3489" y="2994906"/>
            <a:ext cx="6049107" cy="2136113"/>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3DB06FA3-1909-4BFC-7FD5-31D8EE2FDB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03490" y="747646"/>
            <a:ext cx="6049107" cy="2311169"/>
          </a:xfrm>
          <a:prstGeom prst="rect">
            <a:avLst/>
          </a:prstGeom>
        </p:spPr>
      </p:pic>
      <p:pic>
        <p:nvPicPr>
          <p:cNvPr id="9" name="Picture 8" descr="A black screen with white text&#10;&#10;Description automatically generated">
            <a:extLst>
              <a:ext uri="{FF2B5EF4-FFF2-40B4-BE49-F238E27FC236}">
                <a16:creationId xmlns:a16="http://schemas.microsoft.com/office/drawing/2014/main" id="{C5395F12-74A5-E31A-2135-8E3D148A87A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03489" y="5067109"/>
            <a:ext cx="6049107" cy="1642434"/>
          </a:xfrm>
          <a:prstGeom prst="rect">
            <a:avLst/>
          </a:prstGeom>
        </p:spPr>
      </p:pic>
      <p:sp>
        <p:nvSpPr>
          <p:cNvPr id="13" name="TextBox 12">
            <a:extLst>
              <a:ext uri="{FF2B5EF4-FFF2-40B4-BE49-F238E27FC236}">
                <a16:creationId xmlns:a16="http://schemas.microsoft.com/office/drawing/2014/main" id="{237A6596-EC69-7589-079D-6226CBF96593}"/>
              </a:ext>
            </a:extLst>
          </p:cNvPr>
          <p:cNvSpPr txBox="1"/>
          <p:nvPr/>
        </p:nvSpPr>
        <p:spPr>
          <a:xfrm>
            <a:off x="0" y="6488668"/>
            <a:ext cx="8179095" cy="369332"/>
          </a:xfrm>
          <a:prstGeom prst="rect">
            <a:avLst/>
          </a:prstGeom>
          <a:noFill/>
        </p:spPr>
        <p:txBody>
          <a:bodyPr wrap="square">
            <a:spAutoFit/>
          </a:bodyPr>
          <a:lstStyle/>
          <a:p>
            <a:pPr algn="l"/>
            <a:r>
              <a:rPr lang="en-US" b="1" dirty="0"/>
              <a:t>See notes for the reference.</a:t>
            </a:r>
            <a:endParaRPr lang="en-CA" sz="2000" dirty="0"/>
          </a:p>
        </p:txBody>
      </p:sp>
    </p:spTree>
    <p:extLst>
      <p:ext uri="{BB962C8B-B14F-4D97-AF65-F5344CB8AC3E}">
        <p14:creationId xmlns:p14="http://schemas.microsoft.com/office/powerpoint/2010/main" val="35790021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BE214-3D07-FEE5-759B-74A89EEAF765}"/>
              </a:ext>
            </a:extLst>
          </p:cNvPr>
          <p:cNvSpPr>
            <a:spLocks noGrp="1"/>
          </p:cNvSpPr>
          <p:nvPr>
            <p:ph type="title"/>
          </p:nvPr>
        </p:nvSpPr>
        <p:spPr/>
        <p:txBody>
          <a:bodyPr/>
          <a:lstStyle/>
          <a:p>
            <a:r>
              <a:rPr lang="en-US" dirty="0"/>
              <a:t>Reference Summary</a:t>
            </a:r>
          </a:p>
        </p:txBody>
      </p:sp>
      <p:sp>
        <p:nvSpPr>
          <p:cNvPr id="3" name="Content Placeholder 2">
            <a:extLst>
              <a:ext uri="{FF2B5EF4-FFF2-40B4-BE49-F238E27FC236}">
                <a16:creationId xmlns:a16="http://schemas.microsoft.com/office/drawing/2014/main" id="{74DF7A9F-0665-6F50-544C-F065649BEBA8}"/>
              </a:ext>
            </a:extLst>
          </p:cNvPr>
          <p:cNvSpPr>
            <a:spLocks noGrp="1"/>
          </p:cNvSpPr>
          <p:nvPr>
            <p:ph idx="1"/>
          </p:nvPr>
        </p:nvSpPr>
        <p:spPr>
          <a:xfrm>
            <a:off x="283464" y="1413248"/>
            <a:ext cx="11070336" cy="5238563"/>
          </a:xfrm>
        </p:spPr>
        <p:txBody>
          <a:bodyPr>
            <a:noAutofit/>
          </a:bodyPr>
          <a:lstStyle/>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Canada, G. o. (n.d.). Rail transportation. Retrieved from </a:t>
            </a:r>
            <a:r>
              <a:rPr lang="en-CA" sz="1200" kern="100" dirty="0" err="1">
                <a:effectLst/>
                <a:ea typeface="Aptos" panose="020B0004020202020204" pitchFamily="34" charset="0"/>
                <a:cs typeface="Times New Roman" panose="02020603050405020304" pitchFamily="18" charset="0"/>
              </a:rPr>
              <a:t>tc.canada.ca</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	https://</a:t>
            </a:r>
            <a:r>
              <a:rPr lang="en-CA" sz="1200" kern="100" dirty="0" err="1">
                <a:effectLst/>
                <a:ea typeface="Aptos" panose="020B0004020202020204" pitchFamily="34" charset="0"/>
                <a:cs typeface="Times New Roman" panose="02020603050405020304" pitchFamily="18" charset="0"/>
              </a:rPr>
              <a:t>tc.canada.ca</a:t>
            </a:r>
            <a:r>
              <a:rPr lang="en-CA" sz="1200" kern="100" dirty="0">
                <a:effectLst/>
                <a:ea typeface="Aptos" panose="020B0004020202020204" pitchFamily="34" charset="0"/>
                <a:cs typeface="Times New Roman" panose="02020603050405020304" pitchFamily="18" charset="0"/>
              </a:rPr>
              <a:t>/</a:t>
            </a:r>
            <a:r>
              <a:rPr lang="en-CA" sz="1200" kern="100" dirty="0" err="1">
                <a:effectLst/>
                <a:ea typeface="Aptos" panose="020B0004020202020204" pitchFamily="34" charset="0"/>
                <a:cs typeface="Times New Roman" panose="02020603050405020304" pitchFamily="18" charset="0"/>
              </a:rPr>
              <a:t>en</a:t>
            </a:r>
            <a:r>
              <a:rPr lang="en-CA" sz="1200" kern="100" dirty="0">
                <a:effectLst/>
                <a:ea typeface="Aptos" panose="020B0004020202020204" pitchFamily="34" charset="0"/>
                <a:cs typeface="Times New Roman" panose="02020603050405020304" pitchFamily="18" charset="0"/>
              </a:rPr>
              <a:t>/rail-transportation</a:t>
            </a:r>
          </a:p>
          <a:p>
            <a:pPr marL="361950" indent="-361950">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VIA Rail Canada. n.d. </a:t>
            </a:r>
            <a:r>
              <a:rPr lang="en-US" sz="1200" i="1" kern="100" dirty="0">
                <a:effectLst/>
                <a:ea typeface="Aptos" panose="020B0004020202020204" pitchFamily="34" charset="0"/>
                <a:cs typeface="Times New Roman" panose="02020603050405020304" pitchFamily="18" charset="0"/>
              </a:rPr>
              <a:t>Ontario and Quebec. </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	https://</a:t>
            </a:r>
            <a:r>
              <a:rPr lang="en-US" sz="1200" kern="100" dirty="0" err="1">
                <a:effectLst/>
                <a:ea typeface="Aptos" panose="020B0004020202020204" pitchFamily="34" charset="0"/>
                <a:cs typeface="Times New Roman" panose="02020603050405020304" pitchFamily="18" charset="0"/>
              </a:rPr>
              <a:t>www.viarail.ca</a:t>
            </a:r>
            <a:r>
              <a:rPr lang="en-US" sz="1200" kern="100" dirty="0">
                <a:effectLst/>
                <a:ea typeface="Aptos" panose="020B0004020202020204" pitchFamily="34" charset="0"/>
                <a:cs typeface="Times New Roman" panose="02020603050405020304" pitchFamily="18" charset="0"/>
              </a:rPr>
              <a:t>/</a:t>
            </a:r>
            <a:r>
              <a:rPr lang="en-US" sz="1200" kern="100" dirty="0" err="1">
                <a:effectLst/>
                <a:ea typeface="Aptos" panose="020B0004020202020204" pitchFamily="34" charset="0"/>
                <a:cs typeface="Times New Roman" panose="02020603050405020304" pitchFamily="18" charset="0"/>
              </a:rPr>
              <a:t>en</a:t>
            </a:r>
            <a:r>
              <a:rPr lang="en-US" sz="1200" kern="100" dirty="0">
                <a:effectLst/>
                <a:ea typeface="Aptos" panose="020B0004020202020204" pitchFamily="34" charset="0"/>
                <a:cs typeface="Times New Roman" panose="02020603050405020304" pitchFamily="18" charset="0"/>
              </a:rPr>
              <a:t>/explore-our-destinations/trains/</a:t>
            </a:r>
            <a:r>
              <a:rPr lang="en-US" sz="1200" kern="100" dirty="0" err="1">
                <a:effectLst/>
                <a:ea typeface="Aptos" panose="020B0004020202020204" pitchFamily="34" charset="0"/>
                <a:cs typeface="Times New Roman" panose="02020603050405020304" pitchFamily="18" charset="0"/>
              </a:rPr>
              <a:t>ontario</a:t>
            </a:r>
            <a:r>
              <a:rPr lang="en-US" sz="1200" kern="100" dirty="0">
                <a:effectLst/>
                <a:ea typeface="Aptos" panose="020B0004020202020204" pitchFamily="34" charset="0"/>
                <a:cs typeface="Times New Roman" panose="02020603050405020304" pitchFamily="18" charset="0"/>
              </a:rPr>
              <a:t>-and-</a:t>
            </a:r>
            <a:r>
              <a:rPr lang="en-US" sz="1200" kern="100" dirty="0" err="1">
                <a:effectLst/>
                <a:ea typeface="Aptos" panose="020B0004020202020204" pitchFamily="34" charset="0"/>
                <a:cs typeface="Times New Roman" panose="02020603050405020304" pitchFamily="18" charset="0"/>
              </a:rPr>
              <a:t>quebec</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Studio Axis. 2022. </a:t>
            </a:r>
            <a:r>
              <a:rPr lang="en-CA" sz="1200" i="1" kern="100" dirty="0">
                <a:effectLst/>
                <a:ea typeface="Aptos" panose="020B0004020202020204" pitchFamily="34" charset="0"/>
                <a:cs typeface="Times New Roman" panose="02020603050405020304" pitchFamily="18" charset="0"/>
              </a:rPr>
              <a:t>Thailand High Speed Rail – Pattaya Station</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	https://</a:t>
            </a:r>
            <a:r>
              <a:rPr lang="en-CA" sz="1200" kern="100" dirty="0" err="1">
                <a:effectLst/>
                <a:ea typeface="Aptos" panose="020B0004020202020204" pitchFamily="34" charset="0"/>
                <a:cs typeface="Times New Roman" panose="02020603050405020304" pitchFamily="18" charset="0"/>
              </a:rPr>
              <a:t>studioaxis.com</a:t>
            </a:r>
            <a:r>
              <a:rPr lang="en-CA" sz="1200" kern="100" dirty="0">
                <a:effectLst/>
                <a:ea typeface="Aptos" panose="020B0004020202020204" pitchFamily="34" charset="0"/>
                <a:cs typeface="Times New Roman" panose="02020603050405020304" pitchFamily="18" charset="0"/>
              </a:rPr>
              <a:t>/project/thailand-high-speed-rail-pattaya-station-2/</a:t>
            </a: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Railway Technology. May 31, 2018. News. </a:t>
            </a:r>
            <a:r>
              <a:rPr lang="en-CA" sz="1200" i="1" kern="100" dirty="0">
                <a:effectLst/>
                <a:ea typeface="Aptos" panose="020B0004020202020204" pitchFamily="34" charset="0"/>
                <a:cs typeface="Times New Roman" panose="02020603050405020304" pitchFamily="18" charset="0"/>
              </a:rPr>
              <a:t>Otis France to provide escalators to SNCF French Rail</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	https://</a:t>
            </a:r>
            <a:r>
              <a:rPr lang="en-CA" sz="1200" kern="100" dirty="0" err="1">
                <a:effectLst/>
                <a:ea typeface="Aptos" panose="020B0004020202020204" pitchFamily="34" charset="0"/>
                <a:cs typeface="Times New Roman" panose="02020603050405020304" pitchFamily="18" charset="0"/>
              </a:rPr>
              <a:t>www.railway-technology.com</a:t>
            </a:r>
            <a:r>
              <a:rPr lang="en-CA" sz="1200" kern="100" dirty="0">
                <a:effectLst/>
                <a:ea typeface="Aptos" panose="020B0004020202020204" pitchFamily="34" charset="0"/>
                <a:cs typeface="Times New Roman" panose="02020603050405020304" pitchFamily="18" charset="0"/>
              </a:rPr>
              <a:t>/news/</a:t>
            </a:r>
            <a:r>
              <a:rPr lang="en-CA" sz="1200" kern="100" dirty="0" err="1">
                <a:effectLst/>
                <a:ea typeface="Aptos" panose="020B0004020202020204" pitchFamily="34" charset="0"/>
                <a:cs typeface="Times New Roman" panose="02020603050405020304" pitchFamily="18" charset="0"/>
              </a:rPr>
              <a:t>otis</a:t>
            </a:r>
            <a:r>
              <a:rPr lang="en-CA" sz="1200" kern="100" dirty="0">
                <a:effectLst/>
                <a:ea typeface="Aptos" panose="020B0004020202020204" pitchFamily="34" charset="0"/>
                <a:cs typeface="Times New Roman" panose="02020603050405020304" pitchFamily="18" charset="0"/>
              </a:rPr>
              <a:t>-</a:t>
            </a:r>
            <a:r>
              <a:rPr lang="en-CA" sz="1200" kern="100" dirty="0" err="1">
                <a:effectLst/>
                <a:ea typeface="Aptos" panose="020B0004020202020204" pitchFamily="34" charset="0"/>
                <a:cs typeface="Times New Roman" panose="02020603050405020304" pitchFamily="18" charset="0"/>
              </a:rPr>
              <a:t>france</a:t>
            </a:r>
            <a:r>
              <a:rPr lang="en-CA" sz="1200" kern="100" dirty="0">
                <a:effectLst/>
                <a:ea typeface="Aptos" panose="020B0004020202020204" pitchFamily="34" charset="0"/>
                <a:cs typeface="Times New Roman" panose="02020603050405020304" pitchFamily="18" charset="0"/>
              </a:rPr>
              <a:t>-provide-escalators-</a:t>
            </a:r>
            <a:r>
              <a:rPr lang="en-CA" sz="1200" kern="100" dirty="0" err="1">
                <a:effectLst/>
                <a:ea typeface="Aptos" panose="020B0004020202020204" pitchFamily="34" charset="0"/>
                <a:cs typeface="Times New Roman" panose="02020603050405020304" pitchFamily="18" charset="0"/>
              </a:rPr>
              <a:t>sncf</a:t>
            </a:r>
            <a:r>
              <a:rPr lang="en-CA" sz="1200" kern="100" dirty="0">
                <a:effectLst/>
                <a:ea typeface="Aptos" panose="020B0004020202020204" pitchFamily="34" charset="0"/>
                <a:cs typeface="Times New Roman" panose="02020603050405020304" pitchFamily="18" charset="0"/>
              </a:rPr>
              <a:t>-</a:t>
            </a:r>
            <a:r>
              <a:rPr lang="en-CA" sz="1200" kern="100" dirty="0" err="1">
                <a:effectLst/>
                <a:ea typeface="Aptos" panose="020B0004020202020204" pitchFamily="34" charset="0"/>
                <a:cs typeface="Times New Roman" panose="02020603050405020304" pitchFamily="18" charset="0"/>
              </a:rPr>
              <a:t>french</a:t>
            </a:r>
            <a:r>
              <a:rPr lang="en-CA" sz="1200" kern="100" dirty="0">
                <a:effectLst/>
                <a:ea typeface="Aptos" panose="020B0004020202020204" pitchFamily="34" charset="0"/>
                <a:cs typeface="Times New Roman" panose="02020603050405020304" pitchFamily="18" charset="0"/>
              </a:rPr>
              <a:t>-rail/</a:t>
            </a: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All Plan. March 2, 2022. </a:t>
            </a:r>
            <a:r>
              <a:rPr lang="en-CA" sz="1200" i="1" kern="100" dirty="0">
                <a:effectLst/>
                <a:ea typeface="Aptos" panose="020B0004020202020204" pitchFamily="34" charset="0"/>
                <a:cs typeface="Times New Roman" panose="02020603050405020304" pitchFamily="18" charset="0"/>
              </a:rPr>
              <a:t>Building Indonesia’s New High-Speed Rail Stations</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	https://</a:t>
            </a:r>
            <a:r>
              <a:rPr lang="en-CA" sz="1200" kern="100" dirty="0" err="1">
                <a:effectLst/>
                <a:ea typeface="Aptos" panose="020B0004020202020204" pitchFamily="34" charset="0"/>
                <a:cs typeface="Times New Roman" panose="02020603050405020304" pitchFamily="18" charset="0"/>
              </a:rPr>
              <a:t>blog.allplan.com</a:t>
            </a:r>
            <a:r>
              <a:rPr lang="en-CA" sz="1200" kern="100" dirty="0">
                <a:effectLst/>
                <a:ea typeface="Aptos" panose="020B0004020202020204" pitchFamily="34" charset="0"/>
                <a:cs typeface="Times New Roman" panose="02020603050405020304" pitchFamily="18" charset="0"/>
              </a:rPr>
              <a:t>/</a:t>
            </a:r>
            <a:r>
              <a:rPr lang="en-CA" sz="1200" kern="100" dirty="0" err="1">
                <a:effectLst/>
                <a:ea typeface="Aptos" panose="020B0004020202020204" pitchFamily="34" charset="0"/>
                <a:cs typeface="Times New Roman" panose="02020603050405020304" pitchFamily="18" charset="0"/>
              </a:rPr>
              <a:t>en</a:t>
            </a:r>
            <a:r>
              <a:rPr lang="en-CA" sz="1200" kern="100" dirty="0">
                <a:effectLst/>
                <a:ea typeface="Aptos" panose="020B0004020202020204" pitchFamily="34" charset="0"/>
                <a:cs typeface="Times New Roman" panose="02020603050405020304" pitchFamily="18" charset="0"/>
              </a:rPr>
              <a:t>/building-</a:t>
            </a:r>
            <a:r>
              <a:rPr lang="en-CA" sz="1200" kern="100" dirty="0" err="1">
                <a:effectLst/>
                <a:ea typeface="Aptos" panose="020B0004020202020204" pitchFamily="34" charset="0"/>
                <a:cs typeface="Times New Roman" panose="02020603050405020304" pitchFamily="18" charset="0"/>
              </a:rPr>
              <a:t>indonesias</a:t>
            </a:r>
            <a:r>
              <a:rPr lang="en-CA" sz="1200" kern="100" dirty="0">
                <a:effectLst/>
                <a:ea typeface="Aptos" panose="020B0004020202020204" pitchFamily="34" charset="0"/>
                <a:cs typeface="Times New Roman" panose="02020603050405020304" pitchFamily="18" charset="0"/>
              </a:rPr>
              <a:t>-new-high-speed-rail-stations</a:t>
            </a:r>
          </a:p>
          <a:p>
            <a:pPr marL="361950" indent="-361950">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CALIFORNIA HIGH-SPEED TRAIN PROJECT. (n.d.-a). https://</a:t>
            </a:r>
            <a:r>
              <a:rPr lang="en-US" sz="1200" kern="100" dirty="0" err="1">
                <a:effectLst/>
                <a:ea typeface="Aptos" panose="020B0004020202020204" pitchFamily="34" charset="0"/>
                <a:cs typeface="Times New Roman" panose="02020603050405020304" pitchFamily="18" charset="0"/>
              </a:rPr>
              <a:t>railroads.dot.gov</a:t>
            </a:r>
            <a:r>
              <a:rPr lang="en-US" sz="1200" kern="100" dirty="0">
                <a:effectLst/>
                <a:ea typeface="Aptos" panose="020B0004020202020204" pitchFamily="34" charset="0"/>
                <a:cs typeface="Times New Roman" panose="02020603050405020304" pitchFamily="18" charset="0"/>
              </a:rPr>
              <a:t>/sites/</a:t>
            </a:r>
            <a:r>
              <a:rPr lang="en-US" sz="1200" kern="100" dirty="0" err="1">
                <a:effectLst/>
                <a:ea typeface="Aptos" panose="020B0004020202020204" pitchFamily="34" charset="0"/>
                <a:cs typeface="Times New Roman" panose="02020603050405020304" pitchFamily="18" charset="0"/>
              </a:rPr>
              <a:t>fra.dot.gov</a:t>
            </a:r>
            <a:r>
              <a:rPr lang="en-US" sz="1200" kern="100" dirty="0">
                <a:effectLst/>
                <a:ea typeface="Aptos" panose="020B0004020202020204" pitchFamily="34" charset="0"/>
                <a:cs typeface="Times New Roman" panose="02020603050405020304" pitchFamily="18" charset="0"/>
              </a:rPr>
              <a:t>/files/</a:t>
            </a:r>
            <a:r>
              <a:rPr lang="en-US" sz="1200" kern="100" dirty="0" err="1">
                <a:effectLst/>
                <a:ea typeface="Aptos" panose="020B0004020202020204" pitchFamily="34" charset="0"/>
                <a:cs typeface="Times New Roman" panose="02020603050405020304" pitchFamily="18" charset="0"/>
              </a:rPr>
              <a:t>fra_net</a:t>
            </a:r>
            <a:r>
              <a:rPr lang="en-US" sz="1200" kern="100" dirty="0">
                <a:effectLst/>
                <a:ea typeface="Aptos" panose="020B0004020202020204" pitchFamily="34" charset="0"/>
                <a:cs typeface="Times New Roman" panose="02020603050405020304" pitchFamily="18" charset="0"/>
              </a:rPr>
              <a:t>/2239/01.pdf </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American Public Transportation Association. (2021, March 17).</a:t>
            </a:r>
            <a:r>
              <a:rPr lang="en-US" sz="1200" i="1" kern="100" dirty="0">
                <a:effectLst/>
                <a:ea typeface="Aptos" panose="020B0004020202020204" pitchFamily="34" charset="0"/>
                <a:cs typeface="Times New Roman" panose="02020603050405020304" pitchFamily="18" charset="0"/>
              </a:rPr>
              <a:t> Benefits of high-speed rail for the United States</a:t>
            </a:r>
            <a:r>
              <a:rPr lang="en-US" sz="1200" kern="100" dirty="0">
                <a:effectLst/>
                <a:ea typeface="Aptos" panose="020B0004020202020204" pitchFamily="34" charset="0"/>
                <a:cs typeface="Times New Roman" panose="02020603050405020304" pitchFamily="18" charset="0"/>
              </a:rPr>
              <a:t>. </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	https://</a:t>
            </a:r>
            <a:r>
              <a:rPr lang="en-US" sz="1200" kern="100" dirty="0" err="1">
                <a:effectLst/>
                <a:ea typeface="Aptos" panose="020B0004020202020204" pitchFamily="34" charset="0"/>
                <a:cs typeface="Times New Roman" panose="02020603050405020304" pitchFamily="18" charset="0"/>
              </a:rPr>
              <a:t>www.apta.com</a:t>
            </a:r>
            <a:r>
              <a:rPr lang="en-US" sz="1200" kern="100" dirty="0">
                <a:effectLst/>
                <a:ea typeface="Aptos" panose="020B0004020202020204" pitchFamily="34" charset="0"/>
                <a:cs typeface="Times New Roman" panose="02020603050405020304" pitchFamily="18" charset="0"/>
              </a:rPr>
              <a:t>/research-technical-resources/high-speed-passenger-rail/benefits-of-high-speed-rail-for-the-united-states</a:t>
            </a:r>
          </a:p>
          <a:p>
            <a:pPr marL="355600" indent="-347663">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Transport Canada. July 4, 2023. Newswire Canada. </a:t>
            </a:r>
            <a:r>
              <a:rPr lang="en-US" sz="1200" i="1" kern="100" dirty="0">
                <a:effectLst/>
                <a:ea typeface="Aptos" panose="020B0004020202020204" pitchFamily="34" charset="0"/>
                <a:cs typeface="Times New Roman" panose="02020603050405020304" pitchFamily="18" charset="0"/>
              </a:rPr>
              <a:t>Government Of Canada Announces Investment To Make Railways Safer While Reducing The Impacts Of Climate Change.</a:t>
            </a:r>
            <a:endParaRPr lang="en-CA" sz="1200" kern="100" dirty="0">
              <a:effectLst/>
              <a:ea typeface="Aptos" panose="020B0004020202020204" pitchFamily="34" charset="0"/>
              <a:cs typeface="Times New Roman" panose="02020603050405020304" pitchFamily="18" charset="0"/>
            </a:endParaRPr>
          </a:p>
          <a:p>
            <a:pPr marL="355600" indent="-347663">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	https://</a:t>
            </a:r>
            <a:r>
              <a:rPr lang="en-CA" sz="1200" kern="100" dirty="0" err="1">
                <a:effectLst/>
                <a:ea typeface="Aptos" panose="020B0004020202020204" pitchFamily="34" charset="0"/>
                <a:cs typeface="Times New Roman" panose="02020603050405020304" pitchFamily="18" charset="0"/>
              </a:rPr>
              <a:t>www.newswire.ca</a:t>
            </a:r>
            <a:r>
              <a:rPr lang="en-CA" sz="1200" kern="100" dirty="0">
                <a:effectLst/>
                <a:ea typeface="Aptos" panose="020B0004020202020204" pitchFamily="34" charset="0"/>
                <a:cs typeface="Times New Roman" panose="02020603050405020304" pitchFamily="18" charset="0"/>
              </a:rPr>
              <a:t>/news-releases/government-of-canada-announces-investment-to-make-railways-safer-while-reducing-the-impacts-of-climate-change-844086218.html</a:t>
            </a:r>
          </a:p>
          <a:p>
            <a:pPr marL="355600" indent="-347663">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Railway Association of Canada. December 2, 2022. Blog. </a:t>
            </a:r>
            <a:r>
              <a:rPr lang="en-CA" sz="1200" i="1" kern="100" dirty="0">
                <a:effectLst/>
                <a:ea typeface="Aptos" panose="020B0004020202020204" pitchFamily="34" charset="0"/>
                <a:cs typeface="Times New Roman" panose="02020603050405020304" pitchFamily="18" charset="0"/>
              </a:rPr>
              <a:t>Canadian Rail A Driver Of Economic Growth</a:t>
            </a:r>
            <a:endParaRPr lang="en-CA" sz="1200" kern="100" dirty="0">
              <a:effectLst/>
              <a:ea typeface="Aptos" panose="020B0004020202020204" pitchFamily="34" charset="0"/>
              <a:cs typeface="Times New Roman" panose="02020603050405020304" pitchFamily="18" charset="0"/>
            </a:endParaRPr>
          </a:p>
          <a:p>
            <a:pPr marL="355600" indent="-347663">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https://</a:t>
            </a:r>
            <a:r>
              <a:rPr lang="en-US" sz="1200" kern="100" dirty="0" err="1">
                <a:effectLst/>
                <a:ea typeface="Aptos" panose="020B0004020202020204" pitchFamily="34" charset="0"/>
                <a:cs typeface="Times New Roman" panose="02020603050405020304" pitchFamily="18" charset="0"/>
              </a:rPr>
              <a:t>www.railcan.ca</a:t>
            </a:r>
            <a:r>
              <a:rPr lang="en-US" sz="1200" kern="100" dirty="0">
                <a:effectLst/>
                <a:ea typeface="Aptos" panose="020B0004020202020204" pitchFamily="34" charset="0"/>
                <a:cs typeface="Times New Roman" panose="02020603050405020304" pitchFamily="18" charset="0"/>
              </a:rPr>
              <a:t>/blog/</a:t>
            </a:r>
            <a:r>
              <a:rPr lang="en-US" sz="1200" kern="100" dirty="0" err="1">
                <a:effectLst/>
                <a:ea typeface="Aptos" panose="020B0004020202020204" pitchFamily="34" charset="0"/>
                <a:cs typeface="Times New Roman" panose="02020603050405020304" pitchFamily="18" charset="0"/>
              </a:rPr>
              <a:t>canadian</a:t>
            </a:r>
            <a:r>
              <a:rPr lang="en-US" sz="1200" kern="100" dirty="0">
                <a:effectLst/>
                <a:ea typeface="Aptos" panose="020B0004020202020204" pitchFamily="34" charset="0"/>
                <a:cs typeface="Times New Roman" panose="02020603050405020304" pitchFamily="18" charset="0"/>
              </a:rPr>
              <a:t>-rail-a-driver-of-economic-growth/</a:t>
            </a:r>
          </a:p>
          <a:p>
            <a:pPr marL="355600" indent="-347663">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CN. n.d. Delivering Responsibly. Community. </a:t>
            </a:r>
            <a:r>
              <a:rPr lang="en-US" sz="1200" i="1" kern="100" dirty="0">
                <a:effectLst/>
                <a:ea typeface="Aptos" panose="020B0004020202020204" pitchFamily="34" charset="0"/>
                <a:cs typeface="Times New Roman" panose="02020603050405020304" pitchFamily="18" charset="0"/>
              </a:rPr>
              <a:t>Noise.</a:t>
            </a:r>
          </a:p>
          <a:p>
            <a:pPr marL="355600" indent="-347663">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https://</a:t>
            </a:r>
            <a:r>
              <a:rPr lang="en-CA" sz="1200" kern="100" dirty="0" err="1">
                <a:effectLst/>
                <a:ea typeface="Aptos" panose="020B0004020202020204" pitchFamily="34" charset="0"/>
                <a:cs typeface="Times New Roman" panose="02020603050405020304" pitchFamily="18" charset="0"/>
              </a:rPr>
              <a:t>www.cn.ca</a:t>
            </a:r>
            <a:r>
              <a:rPr lang="en-CA" sz="1200" kern="100" dirty="0">
                <a:effectLst/>
                <a:ea typeface="Aptos" panose="020B0004020202020204" pitchFamily="34" charset="0"/>
                <a:cs typeface="Times New Roman" panose="02020603050405020304" pitchFamily="18" charset="0"/>
              </a:rPr>
              <a:t>/</a:t>
            </a:r>
            <a:r>
              <a:rPr lang="en-CA" sz="1200" kern="100" dirty="0" err="1">
                <a:effectLst/>
                <a:ea typeface="Aptos" panose="020B0004020202020204" pitchFamily="34" charset="0"/>
                <a:cs typeface="Times New Roman" panose="02020603050405020304" pitchFamily="18" charset="0"/>
              </a:rPr>
              <a:t>en</a:t>
            </a:r>
            <a:r>
              <a:rPr lang="en-CA" sz="1200" kern="100" dirty="0">
                <a:effectLst/>
                <a:ea typeface="Aptos" panose="020B0004020202020204" pitchFamily="34" charset="0"/>
                <a:cs typeface="Times New Roman" panose="02020603050405020304" pitchFamily="18" charset="0"/>
              </a:rPr>
              <a:t>/delivering-responsibly/community/noise</a:t>
            </a:r>
          </a:p>
        </p:txBody>
      </p:sp>
    </p:spTree>
    <p:extLst>
      <p:ext uri="{BB962C8B-B14F-4D97-AF65-F5344CB8AC3E}">
        <p14:creationId xmlns:p14="http://schemas.microsoft.com/office/powerpoint/2010/main" val="33837069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BE214-3D07-FEE5-759B-74A89EEAF765}"/>
              </a:ext>
            </a:extLst>
          </p:cNvPr>
          <p:cNvSpPr>
            <a:spLocks noGrp="1"/>
          </p:cNvSpPr>
          <p:nvPr>
            <p:ph type="title"/>
          </p:nvPr>
        </p:nvSpPr>
        <p:spPr/>
        <p:txBody>
          <a:bodyPr/>
          <a:lstStyle/>
          <a:p>
            <a:r>
              <a:rPr lang="en-US" dirty="0"/>
              <a:t>Reference Summary</a:t>
            </a:r>
          </a:p>
        </p:txBody>
      </p:sp>
      <p:sp>
        <p:nvSpPr>
          <p:cNvPr id="3" name="Content Placeholder 2">
            <a:extLst>
              <a:ext uri="{FF2B5EF4-FFF2-40B4-BE49-F238E27FC236}">
                <a16:creationId xmlns:a16="http://schemas.microsoft.com/office/drawing/2014/main" id="{74DF7A9F-0665-6F50-544C-F065649BEBA8}"/>
              </a:ext>
            </a:extLst>
          </p:cNvPr>
          <p:cNvSpPr>
            <a:spLocks noGrp="1"/>
          </p:cNvSpPr>
          <p:nvPr>
            <p:ph idx="1"/>
          </p:nvPr>
        </p:nvSpPr>
        <p:spPr>
          <a:xfrm>
            <a:off x="283464" y="1413248"/>
            <a:ext cx="11070336" cy="5238563"/>
          </a:xfrm>
        </p:spPr>
        <p:txBody>
          <a:bodyPr>
            <a:noAutofit/>
          </a:bodyPr>
          <a:lstStyle/>
          <a:p>
            <a:pPr marL="361950" indent="-361950">
              <a:lnSpc>
                <a:spcPct val="120000"/>
              </a:lnSpc>
              <a:spcBef>
                <a:spcPts val="200"/>
              </a:spcBef>
              <a:buNone/>
            </a:pPr>
            <a:r>
              <a:rPr lang="en-CA" sz="1200" kern="100" dirty="0" err="1">
                <a:effectLst/>
                <a:latin typeface="Calibri" panose="020F0502020204030204" pitchFamily="34" charset="0"/>
                <a:ea typeface="Aptos" panose="020B0004020202020204" pitchFamily="34" charset="0"/>
                <a:cs typeface="Times New Roman" panose="02020603050405020304" pitchFamily="18" charset="0"/>
              </a:rPr>
              <a:t>Cutric</a:t>
            </a:r>
            <a:r>
              <a:rPr lang="en-CA" sz="1200" kern="100" dirty="0">
                <a:effectLst/>
                <a:latin typeface="Calibri" panose="020F0502020204030204" pitchFamily="34" charset="0"/>
                <a:ea typeface="Aptos" panose="020B0004020202020204" pitchFamily="34" charset="0"/>
                <a:cs typeface="Times New Roman" panose="02020603050405020304" pitchFamily="18" charset="0"/>
              </a:rPr>
              <a:t> Marquee Project. n.d. </a:t>
            </a:r>
            <a:r>
              <a:rPr lang="en-CA" sz="1200" i="1" kern="100" dirty="0">
                <a:effectLst/>
                <a:latin typeface="Calibri" panose="020F0502020204030204" pitchFamily="34" charset="0"/>
                <a:ea typeface="Aptos" panose="020B0004020202020204" pitchFamily="34" charset="0"/>
                <a:cs typeface="Times New Roman" panose="02020603050405020304" pitchFamily="18" charset="0"/>
              </a:rPr>
              <a:t>Smart Rail Innovation Program 2022-2025</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latin typeface="Calibri" panose="020F0502020204030204" pitchFamily="34" charset="0"/>
                <a:ea typeface="Aptos" panose="020B0004020202020204" pitchFamily="34" charset="0"/>
                <a:cs typeface="Times New Roman" panose="02020603050405020304" pitchFamily="18" charset="0"/>
              </a:rPr>
              <a:t>	https://</a:t>
            </a:r>
            <a:r>
              <a:rPr lang="en-US" sz="1200" kern="100" dirty="0" err="1">
                <a:effectLst/>
                <a:latin typeface="Calibri" panose="020F0502020204030204" pitchFamily="34" charset="0"/>
                <a:ea typeface="Aptos" panose="020B0004020202020204" pitchFamily="34" charset="0"/>
                <a:cs typeface="Times New Roman" panose="02020603050405020304" pitchFamily="18" charset="0"/>
              </a:rPr>
              <a:t>cutric-crituc.org</a:t>
            </a:r>
            <a:r>
              <a:rPr lang="en-US" sz="1200" kern="100" dirty="0">
                <a:effectLst/>
                <a:latin typeface="Calibri" panose="020F0502020204030204" pitchFamily="34" charset="0"/>
                <a:ea typeface="Aptos" panose="020B0004020202020204" pitchFamily="34" charset="0"/>
                <a:cs typeface="Times New Roman" panose="02020603050405020304" pitchFamily="18" charset="0"/>
              </a:rPr>
              <a:t>/marquee-projects/smart-rail/</a:t>
            </a:r>
          </a:p>
          <a:p>
            <a:pPr marL="361950" indent="-361950">
              <a:lnSpc>
                <a:spcPct val="120000"/>
              </a:lnSpc>
              <a:spcBef>
                <a:spcPts val="200"/>
              </a:spcBef>
              <a:buNone/>
            </a:pPr>
            <a:r>
              <a:rPr lang="en-US" sz="1200" kern="100" dirty="0">
                <a:effectLst/>
                <a:latin typeface="Calibri" panose="020F0502020204030204" pitchFamily="34" charset="0"/>
                <a:ea typeface="Aptos" panose="020B0004020202020204" pitchFamily="34" charset="0"/>
                <a:cs typeface="Times New Roman" panose="02020603050405020304" pitchFamily="18" charset="0"/>
              </a:rPr>
              <a:t>CN. August 15, 2022. </a:t>
            </a:r>
            <a:r>
              <a:rPr lang="en-US" sz="1200" i="1" kern="100" dirty="0">
                <a:effectLst/>
                <a:latin typeface="Calibri" panose="020F0502020204030204" pitchFamily="34" charset="0"/>
                <a:ea typeface="Aptos" panose="020B0004020202020204" pitchFamily="34" charset="0"/>
                <a:cs typeface="Times New Roman" panose="02020603050405020304" pitchFamily="18" charset="0"/>
              </a:rPr>
              <a:t>CN Environmental Policy. Page 1.</a:t>
            </a:r>
            <a:r>
              <a:rPr lang="en-US" sz="1200" kern="100" dirty="0">
                <a:effectLst/>
                <a:latin typeface="Calibri" panose="020F0502020204030204" pitchFamily="34" charset="0"/>
                <a:ea typeface="Aptos" panose="020B0004020202020204" pitchFamily="34" charset="0"/>
                <a:cs typeface="Times New Roman" panose="02020603050405020304" pitchFamily="18" charset="0"/>
              </a:rPr>
              <a:t> </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latin typeface="Calibri" panose="020F0502020204030204" pitchFamily="34" charset="0"/>
                <a:ea typeface="Aptos" panose="020B0004020202020204" pitchFamily="34" charset="0"/>
                <a:cs typeface="Times New Roman" panose="02020603050405020304" pitchFamily="18" charset="0"/>
              </a:rPr>
              <a:t>	https://</a:t>
            </a:r>
            <a:r>
              <a:rPr lang="en-CA" sz="1200" kern="100" dirty="0" err="1">
                <a:effectLst/>
                <a:latin typeface="Calibri" panose="020F0502020204030204" pitchFamily="34" charset="0"/>
                <a:ea typeface="Aptos" panose="020B0004020202020204" pitchFamily="34" charset="0"/>
                <a:cs typeface="Times New Roman" panose="02020603050405020304" pitchFamily="18" charset="0"/>
              </a:rPr>
              <a:t>www.cn.ca</a:t>
            </a:r>
            <a:r>
              <a:rPr lang="en-CA" sz="1200" kern="100" dirty="0">
                <a:effectLst/>
                <a:latin typeface="Calibri" panose="020F0502020204030204" pitchFamily="34" charset="0"/>
                <a:ea typeface="Aptos" panose="020B0004020202020204" pitchFamily="34" charset="0"/>
                <a:cs typeface="Times New Roman" panose="02020603050405020304" pitchFamily="18" charset="0"/>
              </a:rPr>
              <a:t>/</a:t>
            </a:r>
            <a:r>
              <a:rPr lang="en-CA" sz="1200" kern="100" dirty="0" err="1">
                <a:effectLst/>
                <a:latin typeface="Calibri" panose="020F0502020204030204" pitchFamily="34" charset="0"/>
                <a:ea typeface="Aptos" panose="020B0004020202020204" pitchFamily="34" charset="0"/>
                <a:cs typeface="Times New Roman" panose="02020603050405020304" pitchFamily="18" charset="0"/>
              </a:rPr>
              <a:t>cn</a:t>
            </a:r>
            <a:r>
              <a:rPr lang="en-CA" sz="1200" kern="100" dirty="0">
                <a:effectLst/>
                <a:latin typeface="Calibri" panose="020F0502020204030204" pitchFamily="34" charset="0"/>
                <a:ea typeface="Aptos" panose="020B0004020202020204" pitchFamily="34" charset="0"/>
                <a:cs typeface="Times New Roman" panose="02020603050405020304" pitchFamily="18" charset="0"/>
              </a:rPr>
              <a:t>-environment-policy-</a:t>
            </a:r>
            <a:r>
              <a:rPr lang="en-CA" sz="1200" kern="100" dirty="0" err="1">
                <a:effectLst/>
                <a:latin typeface="Calibri" panose="020F0502020204030204" pitchFamily="34" charset="0"/>
                <a:ea typeface="Aptos" panose="020B0004020202020204" pitchFamily="34" charset="0"/>
                <a:cs typeface="Times New Roman" panose="02020603050405020304" pitchFamily="18" charset="0"/>
              </a:rPr>
              <a:t>en</a:t>
            </a:r>
            <a:endParaRPr lang="en-CA" sz="1200" kern="100" dirty="0">
              <a:effectLst/>
              <a:latin typeface="Calibri" panose="020F050202020403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latin typeface="Calibri" panose="020F0502020204030204" pitchFamily="34" charset="0"/>
                <a:ea typeface="Aptos" panose="020B0004020202020204" pitchFamily="34" charset="0"/>
                <a:cs typeface="Times New Roman" panose="02020603050405020304" pitchFamily="18" charset="0"/>
              </a:rPr>
              <a:t>Railway Association of Canada. July 1, 2016. </a:t>
            </a:r>
            <a:r>
              <a:rPr lang="en-CA" sz="1200" i="1" kern="100" dirty="0">
                <a:effectLst/>
                <a:latin typeface="Calibri" panose="020F0502020204030204" pitchFamily="34" charset="0"/>
                <a:ea typeface="Aptos" panose="020B0004020202020204" pitchFamily="34" charset="0"/>
                <a:cs typeface="Times New Roman" panose="02020603050405020304" pitchFamily="18" charset="0"/>
              </a:rPr>
              <a:t>How Railways Can Be Part Of Canada’s Climate Change Solution. Pages 6-7.</a:t>
            </a:r>
            <a:r>
              <a:rPr lang="en-CA" sz="1200" kern="100" dirty="0">
                <a:effectLst/>
                <a:latin typeface="Calibri" panose="020F0502020204030204" pitchFamily="34" charset="0"/>
                <a:ea typeface="Aptos" panose="020B0004020202020204" pitchFamily="34" charset="0"/>
                <a:cs typeface="Times New Roman" panose="02020603050405020304" pitchFamily="18" charset="0"/>
              </a:rPr>
              <a:t> </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latin typeface="Calibri" panose="020F0502020204030204" pitchFamily="34" charset="0"/>
                <a:ea typeface="Aptos" panose="020B0004020202020204" pitchFamily="34" charset="0"/>
                <a:cs typeface="Times New Roman" panose="02020603050405020304" pitchFamily="18" charset="0"/>
              </a:rPr>
              <a:t>	https://</a:t>
            </a:r>
            <a:r>
              <a:rPr lang="en-CA" sz="1200" kern="100" dirty="0" err="1">
                <a:effectLst/>
                <a:latin typeface="Calibri" panose="020F0502020204030204" pitchFamily="34" charset="0"/>
                <a:ea typeface="Aptos" panose="020B0004020202020204" pitchFamily="34" charset="0"/>
                <a:cs typeface="Times New Roman" panose="02020603050405020304" pitchFamily="18" charset="0"/>
              </a:rPr>
              <a:t>www.railcan.ca</a:t>
            </a:r>
            <a:r>
              <a:rPr lang="en-CA" sz="1200" kern="100" dirty="0">
                <a:effectLst/>
                <a:latin typeface="Calibri" panose="020F0502020204030204" pitchFamily="34" charset="0"/>
                <a:ea typeface="Aptos" panose="020B0004020202020204" pitchFamily="34" charset="0"/>
                <a:cs typeface="Times New Roman" panose="02020603050405020304" pitchFamily="18" charset="0"/>
              </a:rPr>
              <a:t>/publications/how-railways-can-be-part-of-Canadas-climate-change-solution-</a:t>
            </a:r>
            <a:r>
              <a:rPr lang="en-CA" sz="1200" kern="100" dirty="0" err="1">
                <a:effectLst/>
                <a:latin typeface="Calibri" panose="020F0502020204030204" pitchFamily="34" charset="0"/>
                <a:ea typeface="Aptos" panose="020B0004020202020204" pitchFamily="34" charset="0"/>
                <a:cs typeface="Times New Roman" panose="02020603050405020304" pitchFamily="18" charset="0"/>
              </a:rPr>
              <a:t>en</a:t>
            </a:r>
            <a:endParaRPr lang="en-CA" sz="1200" kern="100" dirty="0">
              <a:effectLst/>
              <a:latin typeface="Calibri" panose="020F050202020403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latin typeface="Calibri" panose="020F0502020204030204" pitchFamily="34" charset="0"/>
                <a:ea typeface="Aptos" panose="020B0004020202020204" pitchFamily="34" charset="0"/>
                <a:cs typeface="Times New Roman" panose="02020603050405020304" pitchFamily="18" charset="0"/>
              </a:rPr>
              <a:t>Canadian Construction Association. 2021. </a:t>
            </a:r>
            <a:r>
              <a:rPr lang="en-CA" sz="1200" i="1" kern="100" dirty="0">
                <a:effectLst/>
                <a:latin typeface="Calibri" panose="020F0502020204030204" pitchFamily="34" charset="0"/>
                <a:ea typeface="Aptos" panose="020B0004020202020204" pitchFamily="34" charset="0"/>
                <a:cs typeface="Times New Roman" panose="02020603050405020304" pitchFamily="18" charset="0"/>
              </a:rPr>
              <a:t>Strength, Resilience, Sustainability. </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latin typeface="Calibri" panose="020F0502020204030204" pitchFamily="34" charset="0"/>
                <a:ea typeface="Aptos" panose="020B0004020202020204" pitchFamily="34" charset="0"/>
                <a:cs typeface="Times New Roman" panose="02020603050405020304" pitchFamily="18" charset="0"/>
              </a:rPr>
              <a:t>	https://</a:t>
            </a:r>
            <a:r>
              <a:rPr lang="en-CA" sz="1200" kern="100" dirty="0" err="1">
                <a:effectLst/>
                <a:latin typeface="Calibri" panose="020F0502020204030204" pitchFamily="34" charset="0"/>
                <a:ea typeface="Aptos" panose="020B0004020202020204" pitchFamily="34" charset="0"/>
                <a:cs typeface="Times New Roman" panose="02020603050405020304" pitchFamily="18" charset="0"/>
              </a:rPr>
              <a:t>www.cca-acc.com</a:t>
            </a:r>
            <a:r>
              <a:rPr lang="en-CA" sz="1200" kern="100" dirty="0">
                <a:effectLst/>
                <a:latin typeface="Calibri" panose="020F0502020204030204" pitchFamily="34" charset="0"/>
                <a:ea typeface="Aptos" panose="020B0004020202020204" pitchFamily="34" charset="0"/>
                <a:cs typeface="Times New Roman" panose="02020603050405020304" pitchFamily="18" charset="0"/>
              </a:rPr>
              <a:t>/wp-content/uploads/2021/03/Strength-resilience-sustainability-Full-Report-</a:t>
            </a:r>
            <a:r>
              <a:rPr lang="en-CA" sz="1200" kern="100" dirty="0" err="1">
                <a:effectLst/>
                <a:latin typeface="Calibri" panose="020F0502020204030204" pitchFamily="34" charset="0"/>
                <a:ea typeface="Aptos" panose="020B0004020202020204" pitchFamily="34" charset="0"/>
                <a:cs typeface="Times New Roman" panose="02020603050405020304" pitchFamily="18" charset="0"/>
              </a:rPr>
              <a:t>Final.pdf</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latin typeface="Calibri" panose="020F0502020204030204" pitchFamily="34" charset="0"/>
                <a:ea typeface="Aptos" panose="020B0004020202020204" pitchFamily="34" charset="0"/>
                <a:cs typeface="Times New Roman" panose="02020603050405020304" pitchFamily="18" charset="0"/>
              </a:rPr>
              <a:t>Bien, P., Iqbal, S., Li, A., </a:t>
            </a:r>
            <a:r>
              <a:rPr lang="en-CA" sz="1200" kern="100" dirty="0" err="1">
                <a:effectLst/>
                <a:latin typeface="Calibri" panose="020F0502020204030204" pitchFamily="34" charset="0"/>
                <a:ea typeface="Aptos" panose="020B0004020202020204" pitchFamily="34" charset="0"/>
                <a:cs typeface="Times New Roman" panose="02020603050405020304" pitchFamily="18" charset="0"/>
              </a:rPr>
              <a:t>Stecher</a:t>
            </a:r>
            <a:r>
              <a:rPr lang="en-CA" sz="1200" kern="100" dirty="0">
                <a:effectLst/>
                <a:latin typeface="Calibri" panose="020F0502020204030204" pitchFamily="34" charset="0"/>
                <a:ea typeface="Aptos" panose="020B0004020202020204" pitchFamily="34" charset="0"/>
                <a:cs typeface="Times New Roman" panose="02020603050405020304" pitchFamily="18" charset="0"/>
              </a:rPr>
              <a:t>, I., &amp; Manger, M. (n.d.). Global Economic Policy Lab. Retrieved from High-Speed Rail: Toronto – Montreal </a:t>
            </a:r>
            <a:r>
              <a:rPr lang="en-US" sz="1200" kern="100" dirty="0">
                <a:effectLst/>
                <a:latin typeface="Calibri" panose="020F0502020204030204" pitchFamily="34" charset="0"/>
                <a:ea typeface="Aptos" panose="020B0004020202020204" pitchFamily="34" charset="0"/>
                <a:cs typeface="Times New Roman" panose="02020603050405020304" pitchFamily="18" charset="0"/>
              </a:rPr>
              <a:t>High-Speed Rail. (n.d.). Retrieved from OFA. </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latin typeface="Calibri" panose="020F0502020204030204" pitchFamily="34" charset="0"/>
                <a:ea typeface="Aptos" panose="020B0004020202020204" pitchFamily="34" charset="0"/>
                <a:cs typeface="Times New Roman" panose="02020603050405020304" pitchFamily="18" charset="0"/>
              </a:rPr>
              <a:t>	https://</a:t>
            </a:r>
            <a:r>
              <a:rPr lang="en-US" sz="1200" kern="100" dirty="0" err="1">
                <a:effectLst/>
                <a:latin typeface="Calibri" panose="020F0502020204030204" pitchFamily="34" charset="0"/>
                <a:ea typeface="Aptos" panose="020B0004020202020204" pitchFamily="34" charset="0"/>
                <a:cs typeface="Times New Roman" panose="02020603050405020304" pitchFamily="18" charset="0"/>
              </a:rPr>
              <a:t>ofa.on.ca</a:t>
            </a:r>
            <a:r>
              <a:rPr lang="en-US" sz="1200" kern="100" dirty="0">
                <a:effectLst/>
                <a:latin typeface="Calibri" panose="020F0502020204030204" pitchFamily="34" charset="0"/>
                <a:ea typeface="Aptos" panose="020B0004020202020204" pitchFamily="34" charset="0"/>
                <a:cs typeface="Times New Roman" panose="02020603050405020304" pitchFamily="18" charset="0"/>
              </a:rPr>
              <a:t>/issues/high-speed-rail/</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latin typeface="Calibri" panose="020F0502020204030204" pitchFamily="34" charset="0"/>
                <a:ea typeface="Aptos" panose="020B0004020202020204" pitchFamily="34" charset="0"/>
                <a:cs typeface="Times New Roman" panose="02020603050405020304" pitchFamily="18" charset="0"/>
              </a:rPr>
              <a:t>Borealis. n.d. The Challenge. </a:t>
            </a:r>
            <a:r>
              <a:rPr lang="en-US" sz="1200" i="1" kern="100" dirty="0">
                <a:effectLst/>
                <a:latin typeface="Calibri" panose="020F0502020204030204" pitchFamily="34" charset="0"/>
                <a:ea typeface="Aptos" panose="020B0004020202020204" pitchFamily="34" charset="0"/>
                <a:cs typeface="Times New Roman" panose="02020603050405020304" pitchFamily="18" charset="0"/>
              </a:rPr>
              <a:t>Building on Lessons Learned.</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latin typeface="Calibri" panose="020F0502020204030204" pitchFamily="34" charset="0"/>
                <a:ea typeface="Aptos" panose="020B0004020202020204" pitchFamily="34" charset="0"/>
                <a:cs typeface="Times New Roman" panose="02020603050405020304" pitchFamily="18" charset="0"/>
              </a:rPr>
              <a:t>	https://</a:t>
            </a:r>
            <a:r>
              <a:rPr lang="en-US" sz="1200" kern="100" dirty="0" err="1">
                <a:effectLst/>
                <a:latin typeface="Calibri" panose="020F0502020204030204" pitchFamily="34" charset="0"/>
                <a:ea typeface="Aptos" panose="020B0004020202020204" pitchFamily="34" charset="0"/>
                <a:cs typeface="Times New Roman" panose="02020603050405020304" pitchFamily="18" charset="0"/>
              </a:rPr>
              <a:t>www.boreal-is.com</a:t>
            </a:r>
            <a:r>
              <a:rPr lang="en-US" sz="1200" kern="100" dirty="0">
                <a:effectLst/>
                <a:latin typeface="Calibri" panose="020F0502020204030204" pitchFamily="34" charset="0"/>
                <a:ea typeface="Aptos" panose="020B0004020202020204" pitchFamily="34" charset="0"/>
                <a:cs typeface="Times New Roman" panose="02020603050405020304" pitchFamily="18" charset="0"/>
              </a:rPr>
              <a:t>/use-case-rail-industry/</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latin typeface="Calibri" panose="020F0502020204030204" pitchFamily="34" charset="0"/>
                <a:ea typeface="Aptos" panose="020B0004020202020204" pitchFamily="34" charset="0"/>
                <a:cs typeface="Times New Roman" panose="02020603050405020304" pitchFamily="18" charset="0"/>
              </a:rPr>
              <a:t>Hendricks, A. n.d. Simply Stakeholders. </a:t>
            </a:r>
            <a:r>
              <a:rPr lang="en-US" sz="1200" i="1" kern="100" dirty="0">
                <a:effectLst/>
                <a:latin typeface="Calibri" panose="020F0502020204030204" pitchFamily="34" charset="0"/>
                <a:ea typeface="Aptos" panose="020B0004020202020204" pitchFamily="34" charset="0"/>
                <a:cs typeface="Times New Roman" panose="02020603050405020304" pitchFamily="18" charset="0"/>
              </a:rPr>
              <a:t>The Importance of Stakeholders: Identifying and Prioritizing Stakeholder Engagement.</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latin typeface="Calibri" panose="020F0502020204030204" pitchFamily="34" charset="0"/>
                <a:ea typeface="Aptos" panose="020B0004020202020204" pitchFamily="34" charset="0"/>
                <a:cs typeface="Times New Roman" panose="02020603050405020304" pitchFamily="18" charset="0"/>
              </a:rPr>
              <a:t>	https://</a:t>
            </a:r>
            <a:r>
              <a:rPr lang="en-US" sz="1200" kern="100" dirty="0" err="1">
                <a:effectLst/>
                <a:latin typeface="Calibri" panose="020F0502020204030204" pitchFamily="34" charset="0"/>
                <a:ea typeface="Aptos" panose="020B0004020202020204" pitchFamily="34" charset="0"/>
                <a:cs typeface="Times New Roman" panose="02020603050405020304" pitchFamily="18" charset="0"/>
              </a:rPr>
              <a:t>simplystakeholders.com</a:t>
            </a:r>
            <a:r>
              <a:rPr lang="en-US" sz="1200" kern="100" dirty="0">
                <a:effectLst/>
                <a:latin typeface="Calibri" panose="020F0502020204030204" pitchFamily="34" charset="0"/>
                <a:ea typeface="Aptos" panose="020B0004020202020204" pitchFamily="34" charset="0"/>
                <a:cs typeface="Times New Roman" panose="02020603050405020304" pitchFamily="18" charset="0"/>
              </a:rPr>
              <a:t>/the-importance-of-stakeholders/</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latin typeface="Calibri" panose="020F0502020204030204" pitchFamily="34" charset="0"/>
                <a:ea typeface="Aptos" panose="020B0004020202020204" pitchFamily="34" charset="0"/>
                <a:cs typeface="Times New Roman" panose="02020603050405020304" pitchFamily="18" charset="0"/>
              </a:rPr>
              <a:t>Borealis. n.d. Stakeholder Engagement Platform. </a:t>
            </a:r>
            <a:r>
              <a:rPr lang="en-US" sz="1200" i="1" kern="100" dirty="0">
                <a:effectLst/>
                <a:latin typeface="Calibri" panose="020F0502020204030204" pitchFamily="34" charset="0"/>
                <a:ea typeface="Aptos" panose="020B0004020202020204" pitchFamily="34" charset="0"/>
                <a:cs typeface="Times New Roman" panose="02020603050405020304" pitchFamily="18" charset="0"/>
              </a:rPr>
              <a:t>How To Engage Stakeholders And Strengthen Your Strategy</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latin typeface="Calibri" panose="020F0502020204030204" pitchFamily="34" charset="0"/>
                <a:ea typeface="Aptos" panose="020B0004020202020204" pitchFamily="34" charset="0"/>
                <a:cs typeface="Times New Roman" panose="02020603050405020304" pitchFamily="18" charset="0"/>
              </a:rPr>
              <a:t>	https://</a:t>
            </a:r>
            <a:r>
              <a:rPr lang="en-US" sz="1200" kern="100" dirty="0" err="1">
                <a:effectLst/>
                <a:latin typeface="Calibri" panose="020F0502020204030204" pitchFamily="34" charset="0"/>
                <a:ea typeface="Aptos" panose="020B0004020202020204" pitchFamily="34" charset="0"/>
                <a:cs typeface="Times New Roman" panose="02020603050405020304" pitchFamily="18" charset="0"/>
              </a:rPr>
              <a:t>www.boreal-is.com</a:t>
            </a:r>
            <a:r>
              <a:rPr lang="en-US" sz="1200" kern="100" dirty="0">
                <a:effectLst/>
                <a:latin typeface="Calibri" panose="020F0502020204030204" pitchFamily="34" charset="0"/>
                <a:ea typeface="Aptos" panose="020B0004020202020204" pitchFamily="34" charset="0"/>
                <a:cs typeface="Times New Roman" panose="02020603050405020304" pitchFamily="18" charset="0"/>
              </a:rPr>
              <a:t>/modules/stakeholder-engagement</a:t>
            </a:r>
            <a:endParaRPr lang="en-CA" sz="1200" kern="100" dirty="0">
              <a:effectLst/>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40146023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BE214-3D07-FEE5-759B-74A89EEAF765}"/>
              </a:ext>
            </a:extLst>
          </p:cNvPr>
          <p:cNvSpPr>
            <a:spLocks noGrp="1"/>
          </p:cNvSpPr>
          <p:nvPr>
            <p:ph type="title"/>
          </p:nvPr>
        </p:nvSpPr>
        <p:spPr/>
        <p:txBody>
          <a:bodyPr/>
          <a:lstStyle/>
          <a:p>
            <a:r>
              <a:rPr lang="en-US" dirty="0"/>
              <a:t>Reference Summary</a:t>
            </a:r>
          </a:p>
        </p:txBody>
      </p:sp>
      <p:sp>
        <p:nvSpPr>
          <p:cNvPr id="3" name="Content Placeholder 2">
            <a:extLst>
              <a:ext uri="{FF2B5EF4-FFF2-40B4-BE49-F238E27FC236}">
                <a16:creationId xmlns:a16="http://schemas.microsoft.com/office/drawing/2014/main" id="{74DF7A9F-0665-6F50-544C-F065649BEBA8}"/>
              </a:ext>
            </a:extLst>
          </p:cNvPr>
          <p:cNvSpPr>
            <a:spLocks noGrp="1"/>
          </p:cNvSpPr>
          <p:nvPr>
            <p:ph idx="1"/>
          </p:nvPr>
        </p:nvSpPr>
        <p:spPr>
          <a:xfrm>
            <a:off x="292608" y="1413248"/>
            <a:ext cx="11070336" cy="5238563"/>
          </a:xfrm>
        </p:spPr>
        <p:txBody>
          <a:bodyPr>
            <a:noAutofit/>
          </a:bodyPr>
          <a:lstStyle/>
          <a:p>
            <a:pPr marL="361950" indent="-361950">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Staff, C. November 29, 2023. </a:t>
            </a:r>
            <a:r>
              <a:rPr lang="en-US" sz="1200" kern="100" dirty="0" err="1">
                <a:effectLst/>
                <a:ea typeface="Aptos" panose="020B0004020202020204" pitchFamily="34" charset="0"/>
                <a:cs typeface="Times New Roman" panose="02020603050405020304" pitchFamily="18" charset="0"/>
              </a:rPr>
              <a:t>Cousera</a:t>
            </a:r>
            <a:r>
              <a:rPr lang="en-US" sz="1200" kern="100" dirty="0">
                <a:effectLst/>
                <a:ea typeface="Aptos" panose="020B0004020202020204" pitchFamily="34" charset="0"/>
                <a:cs typeface="Times New Roman" panose="02020603050405020304" pitchFamily="18" charset="0"/>
              </a:rPr>
              <a:t>. </a:t>
            </a:r>
            <a:r>
              <a:rPr lang="en-US" sz="1200" i="1" kern="100" dirty="0">
                <a:effectLst/>
                <a:ea typeface="Aptos" panose="020B0004020202020204" pitchFamily="34" charset="0"/>
                <a:cs typeface="Times New Roman" panose="02020603050405020304" pitchFamily="18" charset="0"/>
              </a:rPr>
              <a:t>What Is A Project Manager? A Career Guide. </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	https://</a:t>
            </a:r>
            <a:r>
              <a:rPr lang="en-US" sz="1200" kern="100" dirty="0" err="1">
                <a:effectLst/>
                <a:ea typeface="Aptos" panose="020B0004020202020204" pitchFamily="34" charset="0"/>
                <a:cs typeface="Times New Roman" panose="02020603050405020304" pitchFamily="18" charset="0"/>
              </a:rPr>
              <a:t>www.coursera.org</a:t>
            </a:r>
            <a:r>
              <a:rPr lang="en-US" sz="1200" kern="100" dirty="0">
                <a:effectLst/>
                <a:ea typeface="Aptos" panose="020B0004020202020204" pitchFamily="34" charset="0"/>
                <a:cs typeface="Times New Roman" panose="02020603050405020304" pitchFamily="18" charset="0"/>
              </a:rPr>
              <a:t>/articles/what-is-project-manager</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Jain, S. Aug. 12, 2023. Medium. </a:t>
            </a:r>
            <a:r>
              <a:rPr lang="en-CA" sz="1200" i="1" kern="100" dirty="0">
                <a:effectLst/>
                <a:ea typeface="Aptos" panose="020B0004020202020204" pitchFamily="34" charset="0"/>
                <a:cs typeface="Times New Roman" panose="02020603050405020304" pitchFamily="18" charset="0"/>
              </a:rPr>
              <a:t>“Forging the Path: The Construction of Bullet Train Tracks”</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	https://</a:t>
            </a:r>
            <a:r>
              <a:rPr lang="en-CA" sz="1200" kern="100" dirty="0" err="1">
                <a:effectLst/>
                <a:ea typeface="Aptos" panose="020B0004020202020204" pitchFamily="34" charset="0"/>
                <a:cs typeface="Times New Roman" panose="02020603050405020304" pitchFamily="18" charset="0"/>
              </a:rPr>
              <a:t>medium.com</a:t>
            </a:r>
            <a:r>
              <a:rPr lang="en-CA" sz="1200" kern="100" dirty="0">
                <a:effectLst/>
                <a:ea typeface="Aptos" panose="020B0004020202020204" pitchFamily="34" charset="0"/>
                <a:cs typeface="Times New Roman" panose="02020603050405020304" pitchFamily="18" charset="0"/>
              </a:rPr>
              <a:t>/@</a:t>
            </a:r>
            <a:r>
              <a:rPr lang="en-CA" sz="1200" kern="100" dirty="0" err="1">
                <a:effectLst/>
                <a:ea typeface="Aptos" panose="020B0004020202020204" pitchFamily="34" charset="0"/>
                <a:cs typeface="Times New Roman" panose="02020603050405020304" pitchFamily="18" charset="0"/>
              </a:rPr>
              <a:t>samarthjain</a:t>
            </a:r>
            <a:r>
              <a:rPr lang="en-CA" sz="1200" kern="100" dirty="0">
                <a:effectLst/>
                <a:ea typeface="Aptos" panose="020B0004020202020204" pitchFamily="34" charset="0"/>
                <a:cs typeface="Times New Roman" panose="02020603050405020304" pitchFamily="18" charset="0"/>
              </a:rPr>
              <a:t>/forging-the-path-the-construction-of-bullet-train-tracks-d2099a0cd11c</a:t>
            </a: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Wikipedia. n.d. </a:t>
            </a:r>
            <a:r>
              <a:rPr lang="en-CA" sz="1200" i="1" kern="100" dirty="0">
                <a:effectLst/>
                <a:ea typeface="Aptos" panose="020B0004020202020204" pitchFamily="34" charset="0"/>
                <a:cs typeface="Times New Roman" panose="02020603050405020304" pitchFamily="18" charset="0"/>
              </a:rPr>
              <a:t>Railway Track </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	https://</a:t>
            </a:r>
            <a:r>
              <a:rPr lang="en-CA" sz="1200" kern="100" dirty="0" err="1">
                <a:effectLst/>
                <a:ea typeface="Aptos" panose="020B0004020202020204" pitchFamily="34" charset="0"/>
                <a:cs typeface="Times New Roman" panose="02020603050405020304" pitchFamily="18" charset="0"/>
              </a:rPr>
              <a:t>en.wikipedia.org</a:t>
            </a:r>
            <a:r>
              <a:rPr lang="en-CA" sz="1200" kern="100" dirty="0">
                <a:effectLst/>
                <a:ea typeface="Aptos" panose="020B0004020202020204" pitchFamily="34" charset="0"/>
                <a:cs typeface="Times New Roman" panose="02020603050405020304" pitchFamily="18" charset="0"/>
              </a:rPr>
              <a:t>/wiki/</a:t>
            </a:r>
            <a:r>
              <a:rPr lang="en-CA" sz="1200" kern="100" dirty="0" err="1">
                <a:effectLst/>
                <a:ea typeface="Aptos" panose="020B0004020202020204" pitchFamily="34" charset="0"/>
                <a:cs typeface="Times New Roman" panose="02020603050405020304" pitchFamily="18" charset="0"/>
              </a:rPr>
              <a:t>Railway_track</a:t>
            </a:r>
            <a:r>
              <a:rPr lang="en-CA" sz="1200" kern="100" dirty="0">
                <a:effectLst/>
                <a:ea typeface="Aptos" panose="020B0004020202020204" pitchFamily="34" charset="0"/>
                <a:cs typeface="Times New Roman" panose="02020603050405020304" pitchFamily="18" charset="0"/>
              </a:rPr>
              <a:t>/</a:t>
            </a: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Camilleri, C. Mar. 2, 2023. Canadian Train Vacations. </a:t>
            </a:r>
            <a:r>
              <a:rPr lang="en-CA" sz="1200" i="1" kern="100" dirty="0">
                <a:effectLst/>
                <a:ea typeface="Aptos" panose="020B0004020202020204" pitchFamily="34" charset="0"/>
                <a:cs typeface="Times New Roman" panose="02020603050405020304" pitchFamily="18" charset="0"/>
              </a:rPr>
              <a:t>Canadian Pacific Railways Facts</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	https://</a:t>
            </a:r>
            <a:r>
              <a:rPr lang="en-CA" sz="1200" kern="100" dirty="0" err="1">
                <a:effectLst/>
                <a:ea typeface="Aptos" panose="020B0004020202020204" pitchFamily="34" charset="0"/>
                <a:cs typeface="Times New Roman" panose="02020603050405020304" pitchFamily="18" charset="0"/>
              </a:rPr>
              <a:t>canadiantrainvacations.com</a:t>
            </a:r>
            <a:r>
              <a:rPr lang="en-CA" sz="1200" kern="100" dirty="0">
                <a:effectLst/>
                <a:ea typeface="Aptos" panose="020B0004020202020204" pitchFamily="34" charset="0"/>
                <a:cs typeface="Times New Roman" panose="02020603050405020304" pitchFamily="18" charset="0"/>
              </a:rPr>
              <a:t>/blog/</a:t>
            </a:r>
            <a:r>
              <a:rPr lang="en-CA" sz="1200" kern="100" dirty="0" err="1">
                <a:effectLst/>
                <a:ea typeface="Aptos" panose="020B0004020202020204" pitchFamily="34" charset="0"/>
                <a:cs typeface="Times New Roman" panose="02020603050405020304" pitchFamily="18" charset="0"/>
              </a:rPr>
              <a:t>canadian</a:t>
            </a:r>
            <a:r>
              <a:rPr lang="en-CA" sz="1200" kern="100" dirty="0">
                <a:effectLst/>
                <a:ea typeface="Aptos" panose="020B0004020202020204" pitchFamily="34" charset="0"/>
                <a:cs typeface="Times New Roman" panose="02020603050405020304" pitchFamily="18" charset="0"/>
              </a:rPr>
              <a:t>-pacific-railway-facts#</a:t>
            </a: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Government of Canada. n.d.</a:t>
            </a:r>
            <a:r>
              <a:rPr lang="en-CA" sz="1200" i="1" kern="100" dirty="0">
                <a:effectLst/>
                <a:ea typeface="Aptos" panose="020B0004020202020204" pitchFamily="34" charset="0"/>
                <a:cs typeface="Times New Roman" panose="02020603050405020304" pitchFamily="18" charset="0"/>
              </a:rPr>
              <a:t> Rail Safety Improvement Program </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	https://</a:t>
            </a:r>
            <a:r>
              <a:rPr lang="en-CA" sz="1200" kern="100" dirty="0" err="1">
                <a:effectLst/>
                <a:ea typeface="Aptos" panose="020B0004020202020204" pitchFamily="34" charset="0"/>
                <a:cs typeface="Times New Roman" panose="02020603050405020304" pitchFamily="18" charset="0"/>
              </a:rPr>
              <a:t>tc.canada.ca</a:t>
            </a:r>
            <a:r>
              <a:rPr lang="en-CA" sz="1200" kern="100" dirty="0">
                <a:effectLst/>
                <a:ea typeface="Aptos" panose="020B0004020202020204" pitchFamily="34" charset="0"/>
                <a:cs typeface="Times New Roman" panose="02020603050405020304" pitchFamily="18" charset="0"/>
              </a:rPr>
              <a:t>/</a:t>
            </a:r>
            <a:r>
              <a:rPr lang="en-CA" sz="1200" kern="100" dirty="0" err="1">
                <a:effectLst/>
                <a:ea typeface="Aptos" panose="020B0004020202020204" pitchFamily="34" charset="0"/>
                <a:cs typeface="Times New Roman" panose="02020603050405020304" pitchFamily="18" charset="0"/>
              </a:rPr>
              <a:t>en</a:t>
            </a:r>
            <a:r>
              <a:rPr lang="en-CA" sz="1200" kern="100" dirty="0">
                <a:effectLst/>
                <a:ea typeface="Aptos" panose="020B0004020202020204" pitchFamily="34" charset="0"/>
                <a:cs typeface="Times New Roman" panose="02020603050405020304" pitchFamily="18" charset="0"/>
              </a:rPr>
              <a:t>/programs/funding-programs/rail-safety-improvement-program</a:t>
            </a: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Federal Railroad Administration. Oct. 10, 2023.  </a:t>
            </a:r>
            <a:r>
              <a:rPr lang="en-CA" sz="1200" i="1" kern="100" dirty="0">
                <a:effectLst/>
                <a:ea typeface="Aptos" panose="020B0004020202020204" pitchFamily="34" charset="0"/>
                <a:cs typeface="Times New Roman" panose="02020603050405020304" pitchFamily="18" charset="0"/>
              </a:rPr>
              <a:t>“Positive Train Control (PTC)”</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	https://</a:t>
            </a:r>
            <a:r>
              <a:rPr lang="en-CA" sz="1200" kern="100" dirty="0" err="1">
                <a:effectLst/>
                <a:ea typeface="Aptos" panose="020B0004020202020204" pitchFamily="34" charset="0"/>
                <a:cs typeface="Times New Roman" panose="02020603050405020304" pitchFamily="18" charset="0"/>
              </a:rPr>
              <a:t>railroads.dot.gov</a:t>
            </a:r>
            <a:r>
              <a:rPr lang="en-CA" sz="1200" kern="100" dirty="0">
                <a:effectLst/>
                <a:ea typeface="Aptos" panose="020B0004020202020204" pitchFamily="34" charset="0"/>
                <a:cs typeface="Times New Roman" panose="02020603050405020304" pitchFamily="18" charset="0"/>
              </a:rPr>
              <a:t>/research-development/program-areas/train-control/</a:t>
            </a:r>
            <a:r>
              <a:rPr lang="en-CA" sz="1200" kern="100" dirty="0" err="1">
                <a:effectLst/>
                <a:ea typeface="Aptos" panose="020B0004020202020204" pitchFamily="34" charset="0"/>
                <a:cs typeface="Times New Roman" panose="02020603050405020304" pitchFamily="18" charset="0"/>
              </a:rPr>
              <a:t>ptc</a:t>
            </a:r>
            <a:r>
              <a:rPr lang="en-CA" sz="1200" kern="100" dirty="0">
                <a:effectLst/>
                <a:ea typeface="Aptos" panose="020B0004020202020204" pitchFamily="34" charset="0"/>
                <a:cs typeface="Times New Roman" panose="02020603050405020304" pitchFamily="18" charset="0"/>
              </a:rPr>
              <a:t>/positive-train-control-</a:t>
            </a:r>
            <a:r>
              <a:rPr lang="en-CA" sz="1200" kern="100" dirty="0" err="1">
                <a:effectLst/>
                <a:ea typeface="Aptos" panose="020B0004020202020204" pitchFamily="34" charset="0"/>
                <a:cs typeface="Times New Roman" panose="02020603050405020304" pitchFamily="18" charset="0"/>
              </a:rPr>
              <a:t>ptc</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err="1">
                <a:effectLst/>
                <a:ea typeface="Aptos" panose="020B0004020202020204" pitchFamily="34" charset="0"/>
                <a:cs typeface="Times New Roman" panose="02020603050405020304" pitchFamily="18" charset="0"/>
              </a:rPr>
              <a:t>Agico</a:t>
            </a:r>
            <a:r>
              <a:rPr lang="en-CA" sz="1200" kern="100" dirty="0">
                <a:effectLst/>
                <a:ea typeface="Aptos" panose="020B0004020202020204" pitchFamily="34" charset="0"/>
                <a:cs typeface="Times New Roman" panose="02020603050405020304" pitchFamily="18" charset="0"/>
              </a:rPr>
              <a:t> Group. Feb 10, 2017. </a:t>
            </a:r>
            <a:r>
              <a:rPr lang="en-CA" sz="1200" i="1" kern="100" dirty="0">
                <a:effectLst/>
                <a:ea typeface="Aptos" panose="020B0004020202020204" pitchFamily="34" charset="0"/>
                <a:cs typeface="Times New Roman" panose="02020603050405020304" pitchFamily="18" charset="0"/>
              </a:rPr>
              <a:t>How To Build A Railway Track?</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CA" sz="1200" kern="100" dirty="0">
                <a:effectLst/>
                <a:ea typeface="Aptos" panose="020B0004020202020204" pitchFamily="34" charset="0"/>
                <a:cs typeface="Times New Roman" panose="02020603050405020304" pitchFamily="18" charset="0"/>
              </a:rPr>
              <a:t>	http://</a:t>
            </a:r>
            <a:r>
              <a:rPr lang="en-CA" sz="1200" kern="100" dirty="0" err="1">
                <a:effectLst/>
                <a:ea typeface="Aptos" panose="020B0004020202020204" pitchFamily="34" charset="0"/>
                <a:cs typeface="Times New Roman" panose="02020603050405020304" pitchFamily="18" charset="0"/>
              </a:rPr>
              <a:t>www.railway-fasteners.com</a:t>
            </a:r>
            <a:r>
              <a:rPr lang="en-CA" sz="1200" kern="100" dirty="0">
                <a:effectLst/>
                <a:ea typeface="Aptos" panose="020B0004020202020204" pitchFamily="34" charset="0"/>
                <a:cs typeface="Times New Roman" panose="02020603050405020304" pitchFamily="18" charset="0"/>
              </a:rPr>
              <a:t>/news/how-to-build-a-railway-</a:t>
            </a:r>
            <a:r>
              <a:rPr lang="en-CA" sz="1200" kern="100" dirty="0" err="1">
                <a:effectLst/>
                <a:ea typeface="Aptos" panose="020B0004020202020204" pitchFamily="34" charset="0"/>
                <a:cs typeface="Times New Roman" panose="02020603050405020304" pitchFamily="18" charset="0"/>
              </a:rPr>
              <a:t>track.html</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i="1" kern="100" dirty="0">
                <a:effectLst/>
                <a:ea typeface="Aptos" panose="020B0004020202020204" pitchFamily="34" charset="0"/>
                <a:cs typeface="Times New Roman" panose="02020603050405020304" pitchFamily="18" charset="0"/>
              </a:rPr>
              <a:t>High-speed rail</a:t>
            </a:r>
            <a:r>
              <a:rPr lang="en-US" sz="1200" kern="100" dirty="0">
                <a:effectLst/>
                <a:ea typeface="Aptos" panose="020B0004020202020204" pitchFamily="34" charset="0"/>
                <a:cs typeface="Times New Roman" panose="02020603050405020304" pitchFamily="18" charset="0"/>
              </a:rPr>
              <a:t>. (n.d.). Retrieved from </a:t>
            </a:r>
            <a:r>
              <a:rPr lang="en-US" sz="1200" kern="100" dirty="0" err="1">
                <a:effectLst/>
                <a:ea typeface="Aptos" panose="020B0004020202020204" pitchFamily="34" charset="0"/>
                <a:cs typeface="Times New Roman" panose="02020603050405020304" pitchFamily="18" charset="0"/>
              </a:rPr>
              <a:t>Ontario.ca</a:t>
            </a:r>
            <a:r>
              <a:rPr lang="en-US" sz="1200" kern="100" dirty="0">
                <a:effectLst/>
                <a:ea typeface="Aptos" panose="020B0004020202020204" pitchFamily="34" charset="0"/>
                <a:cs typeface="Times New Roman" panose="02020603050405020304" pitchFamily="18" charset="0"/>
              </a:rPr>
              <a:t> </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	https://</a:t>
            </a:r>
            <a:r>
              <a:rPr lang="en-US" sz="1200" kern="100" dirty="0" err="1">
                <a:effectLst/>
                <a:ea typeface="Aptos" panose="020B0004020202020204" pitchFamily="34" charset="0"/>
                <a:cs typeface="Times New Roman" panose="02020603050405020304" pitchFamily="18" charset="0"/>
              </a:rPr>
              <a:t>www.ontario.ca</a:t>
            </a:r>
            <a:r>
              <a:rPr lang="en-US" sz="1200" kern="100" dirty="0">
                <a:effectLst/>
                <a:ea typeface="Aptos" panose="020B0004020202020204" pitchFamily="34" charset="0"/>
                <a:cs typeface="Times New Roman" panose="02020603050405020304" pitchFamily="18" charset="0"/>
              </a:rPr>
              <a:t>/page/high-speed-rail</a:t>
            </a:r>
            <a:endParaRPr lang="en-CA" sz="1200" kern="100" dirty="0">
              <a:effectLst/>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err="1">
                <a:effectLst/>
                <a:ea typeface="Aptos" panose="020B0004020202020204" pitchFamily="34" charset="0"/>
                <a:cs typeface="Times New Roman" panose="02020603050405020304" pitchFamily="18" charset="0"/>
              </a:rPr>
              <a:t>Harned</a:t>
            </a:r>
            <a:r>
              <a:rPr lang="en-US" sz="1200" kern="100" dirty="0">
                <a:effectLst/>
                <a:ea typeface="Aptos" panose="020B0004020202020204" pitchFamily="34" charset="0"/>
                <a:cs typeface="Times New Roman" panose="02020603050405020304" pitchFamily="18" charset="0"/>
              </a:rPr>
              <a:t>, B. May 02, 2019. </a:t>
            </a:r>
            <a:r>
              <a:rPr lang="en-US" sz="1200" i="1" kern="100" dirty="0">
                <a:effectLst/>
                <a:ea typeface="Aptos" panose="020B0004020202020204" pitchFamily="34" charset="0"/>
                <a:cs typeface="Times New Roman" panose="02020603050405020304" pitchFamily="18" charset="0"/>
              </a:rPr>
              <a:t>Managing Change Requests in Project Management.  </a:t>
            </a:r>
            <a:endParaRPr lang="en-CA" sz="1200" kern="100" dirty="0">
              <a:ea typeface="Aptos" panose="020B0004020202020204" pitchFamily="34" charset="0"/>
              <a:cs typeface="Times New Roman" panose="02020603050405020304" pitchFamily="18" charset="0"/>
            </a:endParaRPr>
          </a:p>
          <a:p>
            <a:pPr marL="361950" indent="-361950">
              <a:lnSpc>
                <a:spcPct val="120000"/>
              </a:lnSpc>
              <a:spcBef>
                <a:spcPts val="200"/>
              </a:spcBef>
              <a:buNone/>
            </a:pPr>
            <a:r>
              <a:rPr lang="en-US" sz="1200" kern="100" dirty="0">
                <a:effectLst/>
                <a:ea typeface="Aptos" panose="020B0004020202020204" pitchFamily="34" charset="0"/>
                <a:cs typeface="Times New Roman" panose="02020603050405020304" pitchFamily="18" charset="0"/>
              </a:rPr>
              <a:t>	https://</a:t>
            </a:r>
            <a:r>
              <a:rPr lang="en-US" sz="1200" kern="100" dirty="0" err="1">
                <a:effectLst/>
                <a:ea typeface="Aptos" panose="020B0004020202020204" pitchFamily="34" charset="0"/>
                <a:cs typeface="Times New Roman" panose="02020603050405020304" pitchFamily="18" charset="0"/>
              </a:rPr>
              <a:t>www.teamgantt.com</a:t>
            </a:r>
            <a:r>
              <a:rPr lang="en-US" sz="1200" kern="100" dirty="0">
                <a:effectLst/>
                <a:ea typeface="Aptos" panose="020B0004020202020204" pitchFamily="34" charset="0"/>
                <a:cs typeface="Times New Roman" panose="02020603050405020304" pitchFamily="18" charset="0"/>
              </a:rPr>
              <a:t>/blog/managing-change-requests-in-project-management</a:t>
            </a:r>
          </a:p>
        </p:txBody>
      </p:sp>
    </p:spTree>
    <p:extLst>
      <p:ext uri="{BB962C8B-B14F-4D97-AF65-F5344CB8AC3E}">
        <p14:creationId xmlns:p14="http://schemas.microsoft.com/office/powerpoint/2010/main" val="16728012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p:txBody>
          <a:bodyPr>
            <a:normAutofit/>
          </a:bodyPr>
          <a:lstStyle/>
          <a:p>
            <a:pPr algn="ctr"/>
            <a:r>
              <a:rPr lang="en-US" sz="3600" b="1" dirty="0">
                <a:latin typeface="+mn-lt"/>
              </a:rPr>
              <a:t>Project Changes</a:t>
            </a:r>
            <a:endParaRPr lang="en-CA" sz="2400" b="1" dirty="0">
              <a:latin typeface="+mn-lt"/>
            </a:endParaRPr>
          </a:p>
        </p:txBody>
      </p:sp>
      <p:sp>
        <p:nvSpPr>
          <p:cNvPr id="3" name="Content Placeholder 2">
            <a:extLst>
              <a:ext uri="{FF2B5EF4-FFF2-40B4-BE49-F238E27FC236}">
                <a16:creationId xmlns:a16="http://schemas.microsoft.com/office/drawing/2014/main" id="{47627BA8-08DA-C5E8-5402-CA11B72E87E9}"/>
              </a:ext>
            </a:extLst>
          </p:cNvPr>
          <p:cNvSpPr>
            <a:spLocks noGrp="1"/>
          </p:cNvSpPr>
          <p:nvPr>
            <p:ph idx="1"/>
          </p:nvPr>
        </p:nvSpPr>
        <p:spPr>
          <a:xfrm>
            <a:off x="838200" y="1605585"/>
            <a:ext cx="10515600" cy="4351338"/>
          </a:xfrm>
        </p:spPr>
        <p:txBody>
          <a:bodyPr>
            <a:normAutofit/>
          </a:bodyPr>
          <a:lstStyle/>
          <a:p>
            <a:pPr marL="312738" indent="-312738" algn="just"/>
            <a:r>
              <a:rPr lang="en-US" sz="1800" dirty="0"/>
              <a:t>Cost increased from $25 Billion to $30 Billion by adding a 20% Management Reserve. We added a 10% Contingency reserve in major deliverable levels previously and came up with a $25 Billion cost but that was not shown in WBS. We have revised our WBS accordingly this time. </a:t>
            </a:r>
          </a:p>
          <a:p>
            <a:pPr marL="312738" indent="-312738" algn="just"/>
            <a:r>
              <a:rPr lang="en-US" sz="1800" dirty="0"/>
              <a:t>The project timeline increased from 4650 days (13 Years) to 6495 days (18 Years) by adding contingency reserve days in the major deliverable levels. Also, the project’s construction is now divided into two phases, which causes schedule time to increase. We have revised our WBS accordingly which is attached to the submission. </a:t>
            </a:r>
          </a:p>
          <a:p>
            <a:pPr marL="312738" indent="-312738" algn="just">
              <a:lnSpc>
                <a:spcPct val="107000"/>
              </a:lnSpc>
              <a:spcBef>
                <a:spcPts val="0"/>
              </a:spcBef>
              <a:spcAft>
                <a:spcPts val="800"/>
              </a:spcAft>
              <a:buFont typeface="Arial" panose="020B0604020202020204" pitchFamily="34" charset="0"/>
              <a:buChar char="•"/>
            </a:pPr>
            <a:r>
              <a:rPr lang="en-US" sz="1800" dirty="0">
                <a:ea typeface="Calibri" panose="020F0502020204030204" pitchFamily="34" charset="0"/>
                <a:cs typeface="Times New Roman" panose="02020603050405020304" pitchFamily="18" charset="0"/>
              </a:rPr>
              <a:t>Provided a detailed clarification of the project scope, explicitly specifying whether it involves a dual-track railway. Clearly outline the cities the railway will pass through and identify any major stops or hubs.</a:t>
            </a:r>
          </a:p>
          <a:p>
            <a:pPr marL="312738" indent="-312738" algn="just">
              <a:lnSpc>
                <a:spcPct val="107000"/>
              </a:lnSpc>
              <a:spcBef>
                <a:spcPts val="0"/>
              </a:spcBef>
              <a:spcAft>
                <a:spcPts val="800"/>
              </a:spcAft>
              <a:buFont typeface="Arial" panose="020B0604020202020204" pitchFamily="34" charset="0"/>
              <a:buChar char="•"/>
            </a:pPr>
            <a:r>
              <a:rPr lang="en-US" sz="1800" dirty="0">
                <a:ea typeface="Calibri" panose="020F0502020204030204" pitchFamily="34" charset="0"/>
                <a:cs typeface="Times New Roman" panose="02020603050405020304" pitchFamily="18" charset="0"/>
              </a:rPr>
              <a:t>Enhanced the WBS to include a detailed schedule that outlines the different stages of the project.</a:t>
            </a:r>
          </a:p>
          <a:p>
            <a:pPr marL="312738" indent="-312738" algn="just">
              <a:lnSpc>
                <a:spcPct val="107000"/>
              </a:lnSpc>
              <a:spcBef>
                <a:spcPts val="0"/>
              </a:spcBef>
              <a:spcAft>
                <a:spcPts val="800"/>
              </a:spcAft>
              <a:buFont typeface="Arial" panose="020B0604020202020204" pitchFamily="34" charset="0"/>
              <a:buChar char="•"/>
            </a:pPr>
            <a:r>
              <a:rPr lang="en-US" sz="1800" dirty="0">
                <a:ea typeface="Calibri" panose="020F0502020204030204" pitchFamily="34" charset="0"/>
                <a:cs typeface="Times New Roman" panose="02020603050405020304" pitchFamily="18" charset="0"/>
              </a:rPr>
              <a:t>Included concept diagrams that illustrate how the completed railway will transform the cities it passes through.</a:t>
            </a:r>
          </a:p>
          <a:p>
            <a:pPr marL="312738" indent="-312738" algn="just">
              <a:lnSpc>
                <a:spcPct val="107000"/>
              </a:lnSpc>
              <a:spcBef>
                <a:spcPts val="0"/>
              </a:spcBef>
              <a:spcAft>
                <a:spcPts val="800"/>
              </a:spcAft>
              <a:buFont typeface="Arial" panose="020B0604020202020204" pitchFamily="34" charset="0"/>
              <a:buChar char="•"/>
            </a:pPr>
            <a:r>
              <a:rPr lang="en-US" sz="1800" dirty="0">
                <a:ea typeface="Calibri" panose="020F0502020204030204" pitchFamily="34" charset="0"/>
                <a:cs typeface="Times New Roman" panose="02020603050405020304" pitchFamily="18" charset="0"/>
              </a:rPr>
              <a:t>Integrated a time buffer into the project schedule to account for potential delays, unexpected challenges, and changes in the construction timeline. </a:t>
            </a:r>
          </a:p>
        </p:txBody>
      </p:sp>
      <p:sp>
        <p:nvSpPr>
          <p:cNvPr id="6" name="Subtitle 2">
            <a:extLst>
              <a:ext uri="{FF2B5EF4-FFF2-40B4-BE49-F238E27FC236}">
                <a16:creationId xmlns:a16="http://schemas.microsoft.com/office/drawing/2014/main" id="{47CEACA2-28BA-7927-09C1-28510C99C595}"/>
              </a:ext>
            </a:extLst>
          </p:cNvPr>
          <p:cNvSpPr txBox="1">
            <a:spLocks/>
          </p:cNvSpPr>
          <p:nvPr/>
        </p:nvSpPr>
        <p:spPr>
          <a:xfrm>
            <a:off x="138890" y="6207585"/>
            <a:ext cx="11920588" cy="65041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endParaRPr lang="en-CA" sz="1400" dirty="0"/>
          </a:p>
        </p:txBody>
      </p:sp>
    </p:spTree>
    <p:extLst>
      <p:ext uri="{BB962C8B-B14F-4D97-AF65-F5344CB8AC3E}">
        <p14:creationId xmlns:p14="http://schemas.microsoft.com/office/powerpoint/2010/main" val="25241992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838200" y="365126"/>
            <a:ext cx="10515600" cy="1042834"/>
          </a:xfrm>
        </p:spPr>
        <p:txBody>
          <a:bodyPr>
            <a:normAutofit/>
          </a:bodyPr>
          <a:lstStyle/>
          <a:p>
            <a:pPr algn="ctr"/>
            <a:r>
              <a:rPr lang="en-US" sz="3600" b="1" dirty="0">
                <a:latin typeface="+mn-lt"/>
              </a:rPr>
              <a:t>Company Description</a:t>
            </a:r>
            <a:endParaRPr lang="en-CA" sz="2400" b="1" dirty="0">
              <a:latin typeface="+mn-lt"/>
            </a:endParaRPr>
          </a:p>
        </p:txBody>
      </p:sp>
      <p:graphicFrame>
        <p:nvGraphicFramePr>
          <p:cNvPr id="3" name="Table 2">
            <a:extLst>
              <a:ext uri="{FF2B5EF4-FFF2-40B4-BE49-F238E27FC236}">
                <a16:creationId xmlns:a16="http://schemas.microsoft.com/office/drawing/2014/main" id="{3E191849-5658-8744-E677-75270F24213F}"/>
              </a:ext>
            </a:extLst>
          </p:cNvPr>
          <p:cNvGraphicFramePr>
            <a:graphicFrameLocks noGrp="1"/>
          </p:cNvGraphicFramePr>
          <p:nvPr/>
        </p:nvGraphicFramePr>
        <p:xfrm>
          <a:off x="949738" y="1321361"/>
          <a:ext cx="10292524" cy="4520464"/>
        </p:xfrm>
        <a:graphic>
          <a:graphicData uri="http://schemas.openxmlformats.org/drawingml/2006/table">
            <a:tbl>
              <a:tblPr firstRow="1" bandRow="1">
                <a:tableStyleId>{BC89EF96-8CEA-46FF-86C4-4CE0E7609802}</a:tableStyleId>
              </a:tblPr>
              <a:tblGrid>
                <a:gridCol w="5146262">
                  <a:extLst>
                    <a:ext uri="{9D8B030D-6E8A-4147-A177-3AD203B41FA5}">
                      <a16:colId xmlns:a16="http://schemas.microsoft.com/office/drawing/2014/main" val="2470290456"/>
                    </a:ext>
                  </a:extLst>
                </a:gridCol>
                <a:gridCol w="5146262">
                  <a:extLst>
                    <a:ext uri="{9D8B030D-6E8A-4147-A177-3AD203B41FA5}">
                      <a16:colId xmlns:a16="http://schemas.microsoft.com/office/drawing/2014/main" val="3228695100"/>
                    </a:ext>
                  </a:extLst>
                </a:gridCol>
              </a:tblGrid>
              <a:tr h="40566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u="none" strike="noStrike" kern="1200" cap="none" spc="0" normalizeH="0" baseline="0" noProof="0" dirty="0">
                          <a:ln>
                            <a:noFill/>
                          </a:ln>
                          <a:solidFill>
                            <a:prstClr val="black"/>
                          </a:solidFill>
                          <a:effectLst/>
                          <a:uLnTx/>
                          <a:uFillTx/>
                        </a:rPr>
                        <a:t>Rail Transportation</a:t>
                      </a:r>
                      <a:endParaRPr kumimoji="0" lang="en-US" sz="1800" b="1" i="0" u="none" strike="noStrike" kern="1200" cap="none" spc="0" normalizeH="0" baseline="0" noProof="0" dirty="0">
                        <a:ln>
                          <a:noFill/>
                        </a:ln>
                        <a:solidFill>
                          <a:prstClr val="black"/>
                        </a:solidFill>
                        <a:effectLst/>
                        <a:uLnTx/>
                        <a:uFillTx/>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u="none" strike="noStrike" kern="1200" cap="none" spc="0" normalizeH="0" baseline="0" noProof="0" dirty="0">
                          <a:ln>
                            <a:noFill/>
                          </a:ln>
                          <a:solidFill>
                            <a:prstClr val="black"/>
                          </a:solidFill>
                          <a:effectLst/>
                          <a:uLnTx/>
                          <a:uFillTx/>
                        </a:rPr>
                        <a:t>About Canada Rail</a:t>
                      </a:r>
                      <a:endParaRPr kumimoji="0" lang="en-US" sz="1800" b="1" i="0" u="none" strike="noStrike" kern="1200" cap="none" spc="0" normalizeH="0" baseline="0" noProof="0" dirty="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1873675926"/>
                  </a:ext>
                </a:extLst>
              </a:tr>
              <a:tr h="51008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u="none" strike="noStrike" kern="1200" cap="none" spc="0" normalizeH="0" baseline="0" noProof="0" dirty="0">
                          <a:ln>
                            <a:noFill/>
                          </a:ln>
                          <a:solidFill>
                            <a:prstClr val="black"/>
                          </a:solidFill>
                          <a:effectLst/>
                          <a:uLnTx/>
                          <a:uFillTx/>
                        </a:rPr>
                        <a:t>A Vital Pillar of Canada's Infrastructure</a:t>
                      </a:r>
                      <a:endParaRPr kumimoji="0" lang="en-US" sz="1800" b="0" i="0" u="none" strike="noStrike" kern="1200" cap="none" spc="0" normalizeH="0" baseline="0" noProof="0" dirty="0">
                        <a:ln>
                          <a:noFill/>
                        </a:ln>
                        <a:solidFill>
                          <a:prstClr val="black"/>
                        </a:solidFill>
                        <a:effectLst/>
                        <a:uLnTx/>
                        <a:uFillTx/>
                        <a:latin typeface="+mn-lt"/>
                        <a:ea typeface="+mn-ea"/>
                        <a:cs typeface="+mn-cs"/>
                      </a:endParaRPr>
                    </a:p>
                  </a:txBody>
                  <a:tcPr/>
                </a:tc>
                <a:tc rowSpan="3">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u="none" strike="noStrike" kern="1200" cap="none" spc="0" normalizeH="0" baseline="0" noProof="0" dirty="0">
                          <a:ln>
                            <a:noFill/>
                          </a:ln>
                          <a:solidFill>
                            <a:prstClr val="black"/>
                          </a:solidFill>
                          <a:effectLst/>
                          <a:uLnTx/>
                          <a:uFillTx/>
                        </a:rPr>
                        <a:t>Established: 1977</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u="none" strike="noStrike" kern="1200" cap="none" spc="0" normalizeH="0" baseline="0" noProof="0" dirty="0">
                          <a:ln>
                            <a:noFill/>
                          </a:ln>
                          <a:solidFill>
                            <a:prstClr val="black"/>
                          </a:solidFill>
                          <a:effectLst/>
                          <a:uLnTx/>
                          <a:uFillTx/>
                        </a:rPr>
                        <a:t>Headquarters: Montreal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u="none" strike="noStrike" kern="1200" cap="none" spc="0" normalizeH="0" baseline="0" noProof="0" dirty="0">
                          <a:ln>
                            <a:noFill/>
                          </a:ln>
                          <a:solidFill>
                            <a:prstClr val="black"/>
                          </a:solidFill>
                          <a:effectLst/>
                          <a:uLnTx/>
                          <a:uFillTx/>
                        </a:rPr>
                        <a:t>Key Leadership: </a:t>
                      </a:r>
                    </a:p>
                    <a:p>
                      <a:pPr marL="536575" marR="0" lvl="0" indent="-301625" algn="l" defTabSz="914400" rtl="0" eaLnBrk="1" fontAlgn="auto" latinLnBrk="0" hangingPunct="1">
                        <a:lnSpc>
                          <a:spcPct val="100000"/>
                        </a:lnSpc>
                        <a:spcBef>
                          <a:spcPts val="0"/>
                        </a:spcBef>
                        <a:spcAft>
                          <a:spcPts val="0"/>
                        </a:spcAft>
                        <a:buClrTx/>
                        <a:buSzTx/>
                        <a:buFont typeface="Wingdings" pitchFamily="2" charset="2"/>
                        <a:buChar char="v"/>
                        <a:tabLst/>
                        <a:defRPr/>
                      </a:pPr>
                      <a:r>
                        <a:rPr kumimoji="0" lang="fr-FR" sz="1800" b="0" u="none" strike="noStrike" kern="1200" cap="none" spc="0" normalizeH="0" baseline="0" noProof="0" dirty="0">
                          <a:ln>
                            <a:noFill/>
                          </a:ln>
                          <a:solidFill>
                            <a:prstClr val="black"/>
                          </a:solidFill>
                          <a:effectLst/>
                          <a:uLnTx/>
                          <a:uFillTx/>
                        </a:rPr>
                        <a:t>Françoise Bertrand (Chairman)</a:t>
                      </a:r>
                    </a:p>
                    <a:p>
                      <a:pPr marL="536575" marR="0" lvl="0" indent="-301625" algn="l" defTabSz="914400" rtl="0" eaLnBrk="1" fontAlgn="auto" latinLnBrk="0" hangingPunct="1">
                        <a:lnSpc>
                          <a:spcPct val="100000"/>
                        </a:lnSpc>
                        <a:spcBef>
                          <a:spcPts val="0"/>
                        </a:spcBef>
                        <a:spcAft>
                          <a:spcPts val="0"/>
                        </a:spcAft>
                        <a:buClrTx/>
                        <a:buSzTx/>
                        <a:buFont typeface="Wingdings" pitchFamily="2" charset="2"/>
                        <a:buChar char="v"/>
                        <a:tabLst/>
                        <a:defRPr/>
                      </a:pPr>
                      <a:r>
                        <a:rPr kumimoji="0" lang="fr-FR" sz="1800" b="0" u="none" strike="noStrike" kern="1200" cap="none" spc="0" normalizeH="0" baseline="0" noProof="0" dirty="0">
                          <a:ln>
                            <a:noFill/>
                          </a:ln>
                          <a:solidFill>
                            <a:prstClr val="black"/>
                          </a:solidFill>
                          <a:effectLst/>
                          <a:uLnTx/>
                          <a:uFillTx/>
                        </a:rPr>
                        <a:t>Mario Peloquin (CEO)</a:t>
                      </a:r>
                      <a:endParaRPr kumimoji="0" lang="en-US" sz="1800" b="0" i="0" u="none" strike="noStrike" kern="1200" cap="none" spc="0" normalizeH="0" baseline="0" noProof="0" dirty="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171127849"/>
                  </a:ext>
                </a:extLst>
              </a:tr>
              <a:tr h="3657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u="none" strike="noStrike" kern="1200" cap="none" spc="0" normalizeH="0" baseline="0" noProof="0" dirty="0">
                          <a:ln>
                            <a:noFill/>
                          </a:ln>
                          <a:solidFill>
                            <a:prstClr val="black"/>
                          </a:solidFill>
                          <a:effectLst/>
                          <a:uLnTx/>
                          <a:uFillTx/>
                        </a:rPr>
                        <a:t>Vision Statement</a:t>
                      </a:r>
                      <a:endParaRPr kumimoji="0" lang="en-US" sz="1800" b="1" i="0" u="none" strike="noStrike" kern="1200" cap="none" spc="0" normalizeH="0" baseline="0" noProof="0" dirty="0">
                        <a:ln>
                          <a:noFill/>
                        </a:ln>
                        <a:solidFill>
                          <a:prstClr val="black"/>
                        </a:solidFill>
                        <a:effectLst/>
                        <a:uLnTx/>
                        <a:uFillTx/>
                        <a:latin typeface="+mn-lt"/>
                        <a:ea typeface="+mn-ea"/>
                        <a:cs typeface="+mn-cs"/>
                      </a:endParaRPr>
                    </a:p>
                  </a:txBody>
                  <a:tcPr/>
                </a:tc>
                <a:tc vMerge="1">
                  <a:txBody>
                    <a:bodyPr/>
                    <a:lstStyle/>
                    <a:p>
                      <a:endParaRPr lang="en-US"/>
                    </a:p>
                  </a:txBody>
                  <a:tcPr/>
                </a:tc>
                <a:extLst>
                  <a:ext uri="{0D108BD9-81ED-4DB2-BD59-A6C34878D82A}">
                    <a16:rowId xmlns:a16="http://schemas.microsoft.com/office/drawing/2014/main" val="3764711765"/>
                  </a:ext>
                </a:extLst>
              </a:tr>
              <a:tr h="45973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u="none" strike="noStrike" kern="1200" cap="none" spc="0" normalizeH="0" baseline="0" noProof="0" dirty="0">
                          <a:ln>
                            <a:noFill/>
                          </a:ln>
                          <a:solidFill>
                            <a:prstClr val="black"/>
                          </a:solidFill>
                          <a:effectLst/>
                          <a:uLnTx/>
                          <a:uFillTx/>
                        </a:rPr>
                        <a:t>Connecting Communities, Driving Progress.</a:t>
                      </a:r>
                      <a:endParaRPr kumimoji="0" lang="en-US" sz="1800" b="0" i="0" u="none" strike="noStrike" kern="1200" cap="none" spc="0" normalizeH="0" baseline="0" noProof="0" dirty="0">
                        <a:ln>
                          <a:noFill/>
                        </a:ln>
                        <a:solidFill>
                          <a:prstClr val="black"/>
                        </a:solidFill>
                        <a:effectLst/>
                        <a:uLnTx/>
                        <a:uFillTx/>
                        <a:latin typeface="+mn-lt"/>
                        <a:ea typeface="+mn-ea"/>
                        <a:cs typeface="+mn-cs"/>
                      </a:endParaRPr>
                    </a:p>
                  </a:txBody>
                  <a:tcPr/>
                </a:tc>
                <a:tc vMerge="1">
                  <a:txBody>
                    <a:bodyPr/>
                    <a:lstStyle/>
                    <a:p>
                      <a:endParaRPr lang="en-US"/>
                    </a:p>
                  </a:txBody>
                  <a:tcPr/>
                </a:tc>
                <a:extLst>
                  <a:ext uri="{0D108BD9-81ED-4DB2-BD59-A6C34878D82A}">
                    <a16:rowId xmlns:a16="http://schemas.microsoft.com/office/drawing/2014/main" val="2860649862"/>
                  </a:ext>
                </a:extLst>
              </a:tr>
              <a:tr h="3657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u="none" strike="noStrike" kern="1200" cap="none" spc="0" normalizeH="0" baseline="0" noProof="0" dirty="0">
                          <a:ln>
                            <a:noFill/>
                          </a:ln>
                          <a:solidFill>
                            <a:prstClr val="black"/>
                          </a:solidFill>
                          <a:effectLst/>
                          <a:uLnTx/>
                          <a:uFillTx/>
                        </a:rPr>
                        <a:t>Mission Statement</a:t>
                      </a:r>
                      <a:endParaRPr kumimoji="0" lang="en-US" sz="1800" b="1"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pPr marL="1270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kumimoji="0" lang="en-US" sz="1800" b="1" u="none" strike="noStrike" kern="1200" cap="none" spc="0" normalizeH="0" baseline="0" noProof="0" dirty="0">
                          <a:ln>
                            <a:noFill/>
                          </a:ln>
                          <a:solidFill>
                            <a:prstClr val="black"/>
                          </a:solidFill>
                          <a:effectLst/>
                          <a:uLnTx/>
                          <a:uFillTx/>
                        </a:rPr>
                        <a:t>Core Values</a:t>
                      </a:r>
                      <a:endParaRPr kumimoji="0" lang="en-US" sz="1800" b="1" i="0" u="none" strike="noStrike" kern="1200" cap="none" spc="0" normalizeH="0" baseline="0" noProof="0" dirty="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370473219"/>
                  </a:ext>
                </a:extLst>
              </a:tr>
              <a:tr h="3657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u="none" strike="noStrike" kern="1200" cap="none" spc="0" normalizeH="0" baseline="0" noProof="0" dirty="0">
                          <a:ln>
                            <a:noFill/>
                          </a:ln>
                          <a:solidFill>
                            <a:prstClr val="black"/>
                          </a:solidFill>
                          <a:effectLst/>
                          <a:uLnTx/>
                          <a:uFillTx/>
                        </a:rPr>
                        <a:t>To provide a seamless and efficient rail transportation network that fosters economic growth, enhances connectivity, and promotes sustainability.</a:t>
                      </a:r>
                      <a:endParaRPr kumimoji="0" lang="en-US" sz="1800" b="0"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800" b="0" u="none" strike="noStrike" kern="1200" cap="none" spc="0" normalizeH="0" baseline="0" noProof="0" dirty="0">
                          <a:ln>
                            <a:noFill/>
                          </a:ln>
                          <a:solidFill>
                            <a:prstClr val="black"/>
                          </a:solidFill>
                          <a:effectLst/>
                          <a:uLnTx/>
                          <a:uFillTx/>
                        </a:rPr>
                        <a:t>Excellence: Striving for the highest standards in service and operations.</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800" b="0" u="none" strike="noStrike" kern="1200" cap="none" spc="0" normalizeH="0" baseline="0" noProof="0" dirty="0">
                          <a:ln>
                            <a:noFill/>
                          </a:ln>
                          <a:solidFill>
                            <a:prstClr val="black"/>
                          </a:solidFill>
                          <a:effectLst/>
                          <a:uLnTx/>
                          <a:uFillTx/>
                        </a:rPr>
                        <a:t>Innovation: Embracing cutting-edge technologies for sustainable transportation.</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800" b="0" u="none" strike="noStrike" kern="1200" cap="none" spc="0" normalizeH="0" baseline="0" noProof="0" dirty="0">
                          <a:ln>
                            <a:noFill/>
                          </a:ln>
                          <a:solidFill>
                            <a:prstClr val="black"/>
                          </a:solidFill>
                          <a:effectLst/>
                          <a:uLnTx/>
                          <a:uFillTx/>
                        </a:rPr>
                        <a:t>Collaboration: Fostering partnerships for mutual growth and community development.</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800" b="0" u="none" strike="noStrike" kern="1200" cap="none" spc="0" normalizeH="0" baseline="0" noProof="0" dirty="0">
                          <a:ln>
                            <a:noFill/>
                          </a:ln>
                          <a:solidFill>
                            <a:prstClr val="black"/>
                          </a:solidFill>
                          <a:effectLst/>
                          <a:uLnTx/>
                          <a:uFillTx/>
                        </a:rPr>
                        <a:t>Safety: Prioritizing the well-being of passengers, employees, and the public.</a:t>
                      </a:r>
                      <a:endParaRPr kumimoji="0" lang="en-US" sz="1800" b="0" i="0" u="none" strike="noStrike" kern="1200" cap="none" spc="0" normalizeH="0" baseline="0" noProof="0" dirty="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576122462"/>
                  </a:ext>
                </a:extLst>
              </a:tr>
            </a:tbl>
          </a:graphicData>
        </a:graphic>
      </p:graphicFrame>
      <p:sp>
        <p:nvSpPr>
          <p:cNvPr id="6" name="Subtitle 2">
            <a:extLst>
              <a:ext uri="{FF2B5EF4-FFF2-40B4-BE49-F238E27FC236}">
                <a16:creationId xmlns:a16="http://schemas.microsoft.com/office/drawing/2014/main" id="{D7DF8883-EA9D-90DC-312E-EFF80292A27D}"/>
              </a:ext>
            </a:extLst>
          </p:cNvPr>
          <p:cNvSpPr txBox="1">
            <a:spLocks/>
          </p:cNvSpPr>
          <p:nvPr/>
        </p:nvSpPr>
        <p:spPr>
          <a:xfrm>
            <a:off x="138890" y="6207585"/>
            <a:ext cx="11920588" cy="65041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p>
          <a:p>
            <a:pPr algn="l">
              <a:spcBef>
                <a:spcPts val="0"/>
              </a:spcBef>
            </a:pPr>
            <a:r>
              <a:rPr lang="en-CA" sz="1400" dirty="0"/>
              <a:t>Canada, G. o. (n.d.). Rail transportation. Retrieved from </a:t>
            </a:r>
            <a:r>
              <a:rPr lang="en-CA" sz="1400" dirty="0" err="1"/>
              <a:t>tc.canada.ca</a:t>
            </a:r>
            <a:endParaRPr lang="en-CA" sz="1400" dirty="0"/>
          </a:p>
          <a:p>
            <a:pPr algn="l">
              <a:spcBef>
                <a:spcPts val="0"/>
              </a:spcBef>
            </a:pPr>
            <a:r>
              <a:rPr lang="en-CA" sz="1400" dirty="0"/>
              <a:t>https://</a:t>
            </a:r>
            <a:r>
              <a:rPr lang="en-CA" sz="1400" dirty="0" err="1"/>
              <a:t>tc.canada.ca</a:t>
            </a:r>
            <a:r>
              <a:rPr lang="en-CA" sz="1400" dirty="0"/>
              <a:t>/</a:t>
            </a:r>
            <a:r>
              <a:rPr lang="en-CA" sz="1400" dirty="0" err="1"/>
              <a:t>en</a:t>
            </a:r>
            <a:r>
              <a:rPr lang="en-CA" sz="1400" dirty="0"/>
              <a:t>/rail-transportation</a:t>
            </a:r>
          </a:p>
          <a:p>
            <a:pPr algn="l"/>
            <a:endParaRPr lang="en-CA" sz="1400" dirty="0">
              <a:solidFill>
                <a:srgbClr val="FF0000"/>
              </a:solidFill>
            </a:endParaRPr>
          </a:p>
        </p:txBody>
      </p:sp>
    </p:spTree>
    <p:extLst>
      <p:ext uri="{BB962C8B-B14F-4D97-AF65-F5344CB8AC3E}">
        <p14:creationId xmlns:p14="http://schemas.microsoft.com/office/powerpoint/2010/main" val="3838434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008E2-0EF7-2A0A-BA99-BEF359CF5497}"/>
              </a:ext>
            </a:extLst>
          </p:cNvPr>
          <p:cNvSpPr>
            <a:spLocks noGrp="1"/>
          </p:cNvSpPr>
          <p:nvPr>
            <p:ph type="title"/>
          </p:nvPr>
        </p:nvSpPr>
        <p:spPr/>
        <p:txBody>
          <a:bodyPr/>
          <a:lstStyle/>
          <a:p>
            <a:pPr algn="ctr"/>
            <a:r>
              <a:rPr lang="en-US" b="1" dirty="0">
                <a:latin typeface="Calibri" panose="020F0502020204030204" pitchFamily="34" charset="0"/>
                <a:cs typeface="Calibri" panose="020F0502020204030204" pitchFamily="34" charset="0"/>
              </a:rPr>
              <a:t>Bullet Train Route</a:t>
            </a:r>
          </a:p>
        </p:txBody>
      </p:sp>
      <p:pic>
        <p:nvPicPr>
          <p:cNvPr id="9" name="Content Placeholder 8" descr="A map of canada with a route&#10;&#10;Description automatically generated">
            <a:extLst>
              <a:ext uri="{FF2B5EF4-FFF2-40B4-BE49-F238E27FC236}">
                <a16:creationId xmlns:a16="http://schemas.microsoft.com/office/drawing/2014/main" id="{3583DF8D-71F0-BD82-4A24-1C4BF939223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09486" y="1499054"/>
            <a:ext cx="9583574" cy="4351338"/>
          </a:xfrm>
        </p:spPr>
      </p:pic>
      <p:sp>
        <p:nvSpPr>
          <p:cNvPr id="10" name="TextBox 9">
            <a:extLst>
              <a:ext uri="{FF2B5EF4-FFF2-40B4-BE49-F238E27FC236}">
                <a16:creationId xmlns:a16="http://schemas.microsoft.com/office/drawing/2014/main" id="{4B887E3E-4D60-F83A-47B9-629BD35AE571}"/>
              </a:ext>
            </a:extLst>
          </p:cNvPr>
          <p:cNvSpPr txBox="1"/>
          <p:nvPr/>
        </p:nvSpPr>
        <p:spPr>
          <a:xfrm>
            <a:off x="119225" y="6596390"/>
            <a:ext cx="9761893" cy="261610"/>
          </a:xfrm>
          <a:prstGeom prst="rect">
            <a:avLst/>
          </a:prstGeom>
          <a:noFill/>
        </p:spPr>
        <p:txBody>
          <a:bodyPr wrap="square" rtlCol="0">
            <a:spAutoFit/>
          </a:bodyPr>
          <a:lstStyle/>
          <a:p>
            <a:r>
              <a:rPr lang="en-US" sz="1100" dirty="0">
                <a:latin typeface="Calibri" panose="020F0502020204030204" pitchFamily="34" charset="0"/>
                <a:cs typeface="Calibri" panose="020F0502020204030204" pitchFamily="34" charset="0"/>
              </a:rPr>
              <a:t>Sources: - https://www.viarail.ca/en/explore-our-destinations/trains/ontario-and-quebec</a:t>
            </a:r>
          </a:p>
        </p:txBody>
      </p:sp>
    </p:spTree>
    <p:extLst>
      <p:ext uri="{BB962C8B-B14F-4D97-AF65-F5344CB8AC3E}">
        <p14:creationId xmlns:p14="http://schemas.microsoft.com/office/powerpoint/2010/main" val="23171215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9DF08-47AD-2AFB-F3BF-43509D670F1B}"/>
              </a:ext>
            </a:extLst>
          </p:cNvPr>
          <p:cNvSpPr>
            <a:spLocks noGrp="1"/>
          </p:cNvSpPr>
          <p:nvPr>
            <p:ph type="title"/>
          </p:nvPr>
        </p:nvSpPr>
        <p:spPr>
          <a:xfrm>
            <a:off x="361950" y="-92075"/>
            <a:ext cx="11068050" cy="1325563"/>
          </a:xfrm>
        </p:spPr>
        <p:txBody>
          <a:bodyPr/>
          <a:lstStyle/>
          <a:p>
            <a:r>
              <a:rPr lang="en-US" b="1" dirty="0">
                <a:latin typeface="Calibri" panose="020F0502020204030204" pitchFamily="34" charset="0"/>
                <a:cs typeface="Calibri" panose="020F0502020204030204" pitchFamily="34" charset="0"/>
              </a:rPr>
              <a:t>How’s London Bullet Train going to be look like</a:t>
            </a:r>
            <a:endParaRPr lang="en-US" dirty="0"/>
          </a:p>
        </p:txBody>
      </p:sp>
      <p:pic>
        <p:nvPicPr>
          <p:cNvPr id="9" name="Content Placeholder 8" descr="A train in a station&#10;&#10;Description automatically generated">
            <a:extLst>
              <a:ext uri="{FF2B5EF4-FFF2-40B4-BE49-F238E27FC236}">
                <a16:creationId xmlns:a16="http://schemas.microsoft.com/office/drawing/2014/main" id="{0CBD9873-46EF-7AE5-1AE1-27EC3BC05DF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0544" y="1101725"/>
            <a:ext cx="4955382" cy="2477691"/>
          </a:xfrm>
        </p:spPr>
      </p:pic>
      <p:pic>
        <p:nvPicPr>
          <p:cNvPr id="11" name="Picture 10" descr="A train station with a white roof&#10;&#10;Description automatically generated">
            <a:extLst>
              <a:ext uri="{FF2B5EF4-FFF2-40B4-BE49-F238E27FC236}">
                <a16:creationId xmlns:a16="http://schemas.microsoft.com/office/drawing/2014/main" id="{20B81024-4B46-08F9-6322-C68CF839E3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2750" y="1101725"/>
            <a:ext cx="4514850" cy="2533650"/>
          </a:xfrm>
          <a:prstGeom prst="rect">
            <a:avLst/>
          </a:prstGeom>
        </p:spPr>
      </p:pic>
      <p:pic>
        <p:nvPicPr>
          <p:cNvPr id="13" name="Picture 12" descr="A modern building with escalators&#10;&#10;Description automatically generated">
            <a:extLst>
              <a:ext uri="{FF2B5EF4-FFF2-40B4-BE49-F238E27FC236}">
                <a16:creationId xmlns:a16="http://schemas.microsoft.com/office/drawing/2014/main" id="{7E2D781B-2D7E-F65D-9859-FA843C7EB8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64895" y="3988342"/>
            <a:ext cx="3510559" cy="2549964"/>
          </a:xfrm>
          <a:prstGeom prst="rect">
            <a:avLst/>
          </a:prstGeom>
        </p:spPr>
      </p:pic>
      <p:sp>
        <p:nvSpPr>
          <p:cNvPr id="15" name="TextBox 14">
            <a:extLst>
              <a:ext uri="{FF2B5EF4-FFF2-40B4-BE49-F238E27FC236}">
                <a16:creationId xmlns:a16="http://schemas.microsoft.com/office/drawing/2014/main" id="{B3BBE968-098B-FF40-2499-640B644C7D2B}"/>
              </a:ext>
            </a:extLst>
          </p:cNvPr>
          <p:cNvSpPr txBox="1"/>
          <p:nvPr/>
        </p:nvSpPr>
        <p:spPr>
          <a:xfrm>
            <a:off x="100692" y="5756275"/>
            <a:ext cx="11590565" cy="969496"/>
          </a:xfrm>
          <a:prstGeom prst="rect">
            <a:avLst/>
          </a:prstGeom>
          <a:noFill/>
        </p:spPr>
        <p:txBody>
          <a:bodyPr wrap="square">
            <a:spAutoFit/>
          </a:bodyPr>
          <a:lstStyle/>
          <a:p>
            <a:r>
              <a:rPr lang="en-US" sz="900" dirty="0">
                <a:latin typeface="Calibri" panose="020F0502020204030204" pitchFamily="34" charset="0"/>
                <a:cs typeface="Calibri" panose="020F0502020204030204" pitchFamily="34" charset="0"/>
              </a:rPr>
              <a:t>Sources: -</a:t>
            </a:r>
          </a:p>
          <a:p>
            <a:r>
              <a:rPr lang="en-CA" sz="800" kern="100" dirty="0">
                <a:effectLst/>
                <a:latin typeface="Aptos" panose="020B0004020202020204" pitchFamily="34" charset="0"/>
                <a:ea typeface="Aptos" panose="020B0004020202020204" pitchFamily="34" charset="0"/>
                <a:cs typeface="Times New Roman" panose="02020603050405020304" pitchFamily="18" charset="0"/>
              </a:rPr>
              <a:t>Studio Axis. 2022. </a:t>
            </a:r>
            <a:r>
              <a:rPr lang="en-CA" sz="800" i="1" kern="100" dirty="0">
                <a:effectLst/>
                <a:latin typeface="Aptos" panose="020B0004020202020204" pitchFamily="34" charset="0"/>
                <a:ea typeface="Aptos" panose="020B0004020202020204" pitchFamily="34" charset="0"/>
                <a:cs typeface="Times New Roman" panose="02020603050405020304" pitchFamily="18" charset="0"/>
              </a:rPr>
              <a:t>Thailand High Speed Rail – Pattaya Station</a:t>
            </a:r>
            <a:endParaRPr lang="en-CA" sz="800" kern="100" dirty="0">
              <a:effectLst/>
              <a:latin typeface="Aptos" panose="020B0004020202020204" pitchFamily="34" charset="0"/>
              <a:ea typeface="Aptos" panose="020B0004020202020204" pitchFamily="34" charset="0"/>
              <a:cs typeface="Times New Roman" panose="02020603050405020304" pitchFamily="18" charset="0"/>
            </a:endParaRPr>
          </a:p>
          <a:p>
            <a:r>
              <a:rPr lang="en-CA" sz="800" kern="100" dirty="0">
                <a:effectLst/>
                <a:latin typeface="Aptos" panose="020B0004020202020204" pitchFamily="34" charset="0"/>
                <a:ea typeface="Aptos" panose="020B0004020202020204" pitchFamily="34" charset="0"/>
                <a:cs typeface="Times New Roman" panose="02020603050405020304" pitchFamily="18" charset="0"/>
              </a:rPr>
              <a:t>https://</a:t>
            </a:r>
            <a:r>
              <a:rPr lang="en-CA" sz="800" kern="100" dirty="0" err="1">
                <a:effectLst/>
                <a:latin typeface="Aptos" panose="020B0004020202020204" pitchFamily="34" charset="0"/>
                <a:ea typeface="Aptos" panose="020B0004020202020204" pitchFamily="34" charset="0"/>
                <a:cs typeface="Times New Roman" panose="02020603050405020304" pitchFamily="18" charset="0"/>
              </a:rPr>
              <a:t>studioaxis.com</a:t>
            </a:r>
            <a:r>
              <a:rPr lang="en-CA" sz="800" kern="100" dirty="0">
                <a:effectLst/>
                <a:latin typeface="Aptos" panose="020B0004020202020204" pitchFamily="34" charset="0"/>
                <a:ea typeface="Aptos" panose="020B0004020202020204" pitchFamily="34" charset="0"/>
                <a:cs typeface="Times New Roman" panose="02020603050405020304" pitchFamily="18" charset="0"/>
              </a:rPr>
              <a:t>/project/thailand-high-speed-rail-pattaya-station-2/</a:t>
            </a:r>
          </a:p>
          <a:p>
            <a:r>
              <a:rPr lang="en-CA" sz="800" kern="100" dirty="0">
                <a:effectLst/>
                <a:latin typeface="Aptos" panose="020B0004020202020204" pitchFamily="34" charset="0"/>
                <a:ea typeface="Aptos" panose="020B0004020202020204" pitchFamily="34" charset="0"/>
                <a:cs typeface="Times New Roman" panose="02020603050405020304" pitchFamily="18" charset="0"/>
              </a:rPr>
              <a:t>Railway Technology. May 31, 2018. News. </a:t>
            </a:r>
            <a:r>
              <a:rPr lang="en-CA" sz="800" i="1" kern="100" dirty="0">
                <a:effectLst/>
                <a:latin typeface="Aptos" panose="020B0004020202020204" pitchFamily="34" charset="0"/>
                <a:ea typeface="Aptos" panose="020B0004020202020204" pitchFamily="34" charset="0"/>
                <a:cs typeface="Times New Roman" panose="02020603050405020304" pitchFamily="18" charset="0"/>
              </a:rPr>
              <a:t>Otis France to provide escalators to SNCF French Rail</a:t>
            </a:r>
            <a:endParaRPr lang="en-CA" sz="800" kern="100" dirty="0">
              <a:effectLst/>
              <a:latin typeface="Aptos" panose="020B0004020202020204" pitchFamily="34" charset="0"/>
              <a:ea typeface="Aptos" panose="020B0004020202020204" pitchFamily="34" charset="0"/>
              <a:cs typeface="Times New Roman" panose="02020603050405020304" pitchFamily="18" charset="0"/>
            </a:endParaRPr>
          </a:p>
          <a:p>
            <a:r>
              <a:rPr lang="en-CA" sz="800" kern="100" dirty="0">
                <a:effectLst/>
                <a:latin typeface="Aptos" panose="020B0004020202020204" pitchFamily="34" charset="0"/>
                <a:ea typeface="Aptos" panose="020B0004020202020204" pitchFamily="34" charset="0"/>
                <a:cs typeface="Times New Roman" panose="02020603050405020304" pitchFamily="18" charset="0"/>
              </a:rPr>
              <a:t>https://</a:t>
            </a:r>
            <a:r>
              <a:rPr lang="en-CA" sz="800" kern="100" dirty="0" err="1">
                <a:effectLst/>
                <a:latin typeface="Aptos" panose="020B0004020202020204" pitchFamily="34" charset="0"/>
                <a:ea typeface="Aptos" panose="020B0004020202020204" pitchFamily="34" charset="0"/>
                <a:cs typeface="Times New Roman" panose="02020603050405020304" pitchFamily="18" charset="0"/>
              </a:rPr>
              <a:t>www.railway-technology.com</a:t>
            </a:r>
            <a:r>
              <a:rPr lang="en-CA" sz="800" kern="100" dirty="0">
                <a:effectLst/>
                <a:latin typeface="Aptos" panose="020B0004020202020204" pitchFamily="34" charset="0"/>
                <a:ea typeface="Aptos" panose="020B0004020202020204" pitchFamily="34" charset="0"/>
                <a:cs typeface="Times New Roman" panose="02020603050405020304" pitchFamily="18" charset="0"/>
              </a:rPr>
              <a:t>/news/</a:t>
            </a:r>
            <a:r>
              <a:rPr lang="en-CA" sz="800" kern="100" dirty="0" err="1">
                <a:effectLst/>
                <a:latin typeface="Aptos" panose="020B0004020202020204" pitchFamily="34" charset="0"/>
                <a:ea typeface="Aptos" panose="020B0004020202020204" pitchFamily="34" charset="0"/>
                <a:cs typeface="Times New Roman" panose="02020603050405020304" pitchFamily="18" charset="0"/>
              </a:rPr>
              <a:t>otis</a:t>
            </a:r>
            <a:r>
              <a:rPr lang="en-CA" sz="800" kern="100" dirty="0">
                <a:effectLst/>
                <a:latin typeface="Aptos" panose="020B0004020202020204" pitchFamily="34" charset="0"/>
                <a:ea typeface="Aptos" panose="020B0004020202020204" pitchFamily="34" charset="0"/>
                <a:cs typeface="Times New Roman" panose="02020603050405020304" pitchFamily="18" charset="0"/>
              </a:rPr>
              <a:t>-</a:t>
            </a:r>
            <a:r>
              <a:rPr lang="en-CA" sz="800" kern="100" dirty="0" err="1">
                <a:effectLst/>
                <a:latin typeface="Aptos" panose="020B0004020202020204" pitchFamily="34" charset="0"/>
                <a:ea typeface="Aptos" panose="020B0004020202020204" pitchFamily="34" charset="0"/>
                <a:cs typeface="Times New Roman" panose="02020603050405020304" pitchFamily="18" charset="0"/>
              </a:rPr>
              <a:t>france</a:t>
            </a:r>
            <a:r>
              <a:rPr lang="en-CA" sz="800" kern="100" dirty="0">
                <a:effectLst/>
                <a:latin typeface="Aptos" panose="020B0004020202020204" pitchFamily="34" charset="0"/>
                <a:ea typeface="Aptos" panose="020B0004020202020204" pitchFamily="34" charset="0"/>
                <a:cs typeface="Times New Roman" panose="02020603050405020304" pitchFamily="18" charset="0"/>
              </a:rPr>
              <a:t>-provide-escalators-</a:t>
            </a:r>
            <a:r>
              <a:rPr lang="en-CA" sz="800" kern="100" dirty="0" err="1">
                <a:effectLst/>
                <a:latin typeface="Aptos" panose="020B0004020202020204" pitchFamily="34" charset="0"/>
                <a:ea typeface="Aptos" panose="020B0004020202020204" pitchFamily="34" charset="0"/>
                <a:cs typeface="Times New Roman" panose="02020603050405020304" pitchFamily="18" charset="0"/>
              </a:rPr>
              <a:t>sncf</a:t>
            </a:r>
            <a:r>
              <a:rPr lang="en-CA" sz="800" kern="100" dirty="0">
                <a:effectLst/>
                <a:latin typeface="Aptos" panose="020B0004020202020204" pitchFamily="34" charset="0"/>
                <a:ea typeface="Aptos" panose="020B0004020202020204" pitchFamily="34" charset="0"/>
                <a:cs typeface="Times New Roman" panose="02020603050405020304" pitchFamily="18" charset="0"/>
              </a:rPr>
              <a:t>-</a:t>
            </a:r>
            <a:r>
              <a:rPr lang="en-CA" sz="800" kern="100" dirty="0" err="1">
                <a:effectLst/>
                <a:latin typeface="Aptos" panose="020B0004020202020204" pitchFamily="34" charset="0"/>
                <a:ea typeface="Aptos" panose="020B0004020202020204" pitchFamily="34" charset="0"/>
                <a:cs typeface="Times New Roman" panose="02020603050405020304" pitchFamily="18" charset="0"/>
              </a:rPr>
              <a:t>french</a:t>
            </a:r>
            <a:r>
              <a:rPr lang="en-CA" sz="800" kern="100" dirty="0">
                <a:effectLst/>
                <a:latin typeface="Aptos" panose="020B0004020202020204" pitchFamily="34" charset="0"/>
                <a:ea typeface="Aptos" panose="020B0004020202020204" pitchFamily="34" charset="0"/>
                <a:cs typeface="Times New Roman" panose="02020603050405020304" pitchFamily="18" charset="0"/>
              </a:rPr>
              <a:t>-rail/</a:t>
            </a:r>
          </a:p>
          <a:p>
            <a:r>
              <a:rPr lang="en-CA" sz="800" kern="100" dirty="0">
                <a:effectLst/>
                <a:latin typeface="Aptos" panose="020B0004020202020204" pitchFamily="34" charset="0"/>
                <a:ea typeface="Aptos" panose="020B0004020202020204" pitchFamily="34" charset="0"/>
                <a:cs typeface="Times New Roman" panose="02020603050405020304" pitchFamily="18" charset="0"/>
              </a:rPr>
              <a:t>All Plan. March 2, 2022. </a:t>
            </a:r>
            <a:r>
              <a:rPr lang="en-CA" sz="800" i="1" kern="100" dirty="0">
                <a:effectLst/>
                <a:latin typeface="Aptos" panose="020B0004020202020204" pitchFamily="34" charset="0"/>
                <a:ea typeface="Aptos" panose="020B0004020202020204" pitchFamily="34" charset="0"/>
                <a:cs typeface="Times New Roman" panose="02020603050405020304" pitchFamily="18" charset="0"/>
              </a:rPr>
              <a:t>Building Indonesia’s New High-Speed Rail Stations</a:t>
            </a:r>
            <a:endParaRPr lang="en-CA" sz="800" kern="100" dirty="0">
              <a:effectLst/>
              <a:latin typeface="Aptos" panose="020B0004020202020204" pitchFamily="34" charset="0"/>
              <a:ea typeface="Aptos" panose="020B0004020202020204" pitchFamily="34" charset="0"/>
              <a:cs typeface="Times New Roman" panose="02020603050405020304" pitchFamily="18" charset="0"/>
            </a:endParaRPr>
          </a:p>
          <a:p>
            <a:r>
              <a:rPr lang="en-CA" sz="800" kern="100" dirty="0">
                <a:effectLst/>
                <a:latin typeface="Aptos" panose="020B0004020202020204" pitchFamily="34" charset="0"/>
                <a:ea typeface="Aptos" panose="020B0004020202020204" pitchFamily="34" charset="0"/>
                <a:cs typeface="Times New Roman" panose="02020603050405020304" pitchFamily="18" charset="0"/>
              </a:rPr>
              <a:t>https://</a:t>
            </a:r>
            <a:r>
              <a:rPr lang="en-CA" sz="800" kern="100" dirty="0" err="1">
                <a:effectLst/>
                <a:latin typeface="Aptos" panose="020B0004020202020204" pitchFamily="34" charset="0"/>
                <a:ea typeface="Aptos" panose="020B0004020202020204" pitchFamily="34" charset="0"/>
                <a:cs typeface="Times New Roman" panose="02020603050405020304" pitchFamily="18" charset="0"/>
              </a:rPr>
              <a:t>blog.allplan.com</a:t>
            </a:r>
            <a:r>
              <a:rPr lang="en-CA" sz="800" kern="100" dirty="0">
                <a:effectLst/>
                <a:latin typeface="Aptos" panose="020B0004020202020204" pitchFamily="34" charset="0"/>
                <a:ea typeface="Aptos" panose="020B0004020202020204" pitchFamily="34" charset="0"/>
                <a:cs typeface="Times New Roman" panose="02020603050405020304" pitchFamily="18" charset="0"/>
              </a:rPr>
              <a:t>/</a:t>
            </a:r>
            <a:r>
              <a:rPr lang="en-CA" sz="800" kern="100" dirty="0" err="1">
                <a:effectLst/>
                <a:latin typeface="Aptos" panose="020B0004020202020204" pitchFamily="34" charset="0"/>
                <a:ea typeface="Aptos" panose="020B0004020202020204" pitchFamily="34" charset="0"/>
                <a:cs typeface="Times New Roman" panose="02020603050405020304" pitchFamily="18" charset="0"/>
              </a:rPr>
              <a:t>en</a:t>
            </a:r>
            <a:r>
              <a:rPr lang="en-CA" sz="800" kern="100" dirty="0">
                <a:effectLst/>
                <a:latin typeface="Aptos" panose="020B0004020202020204" pitchFamily="34" charset="0"/>
                <a:ea typeface="Aptos" panose="020B0004020202020204" pitchFamily="34" charset="0"/>
                <a:cs typeface="Times New Roman" panose="02020603050405020304" pitchFamily="18" charset="0"/>
              </a:rPr>
              <a:t>/building-</a:t>
            </a:r>
            <a:r>
              <a:rPr lang="en-CA" sz="800" kern="100" dirty="0" err="1">
                <a:effectLst/>
                <a:latin typeface="Aptos" panose="020B0004020202020204" pitchFamily="34" charset="0"/>
                <a:ea typeface="Aptos" panose="020B0004020202020204" pitchFamily="34" charset="0"/>
                <a:cs typeface="Times New Roman" panose="02020603050405020304" pitchFamily="18" charset="0"/>
              </a:rPr>
              <a:t>indonesias</a:t>
            </a:r>
            <a:r>
              <a:rPr lang="en-CA" sz="800" kern="100" dirty="0">
                <a:effectLst/>
                <a:latin typeface="Aptos" panose="020B0004020202020204" pitchFamily="34" charset="0"/>
                <a:ea typeface="Aptos" panose="020B0004020202020204" pitchFamily="34" charset="0"/>
                <a:cs typeface="Times New Roman" panose="02020603050405020304" pitchFamily="18" charset="0"/>
              </a:rPr>
              <a:t>-new-high-speed-rail-stations</a:t>
            </a:r>
          </a:p>
        </p:txBody>
      </p:sp>
    </p:spTree>
    <p:extLst>
      <p:ext uri="{BB962C8B-B14F-4D97-AF65-F5344CB8AC3E}">
        <p14:creationId xmlns:p14="http://schemas.microsoft.com/office/powerpoint/2010/main" val="2475579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838E7-5503-464E-DADD-246C544D28AA}"/>
              </a:ext>
            </a:extLst>
          </p:cNvPr>
          <p:cNvSpPr>
            <a:spLocks noGrp="1"/>
          </p:cNvSpPr>
          <p:nvPr>
            <p:ph type="title"/>
          </p:nvPr>
        </p:nvSpPr>
        <p:spPr>
          <a:xfrm>
            <a:off x="720213" y="365124"/>
            <a:ext cx="10515600" cy="1325563"/>
          </a:xfrm>
        </p:spPr>
        <p:txBody>
          <a:bodyPr>
            <a:normAutofit/>
          </a:bodyPr>
          <a:lstStyle/>
          <a:p>
            <a:pPr algn="ctr"/>
            <a:r>
              <a:rPr lang="en-US" sz="3600" b="1" dirty="0">
                <a:latin typeface="+mn-lt"/>
              </a:rPr>
              <a:t>Project Objectives</a:t>
            </a:r>
            <a:endParaRPr lang="en-CA" sz="2400" b="1" dirty="0">
              <a:latin typeface="+mn-lt"/>
            </a:endParaRPr>
          </a:p>
        </p:txBody>
      </p:sp>
      <p:sp>
        <p:nvSpPr>
          <p:cNvPr id="3" name="Content Placeholder 2">
            <a:extLst>
              <a:ext uri="{FF2B5EF4-FFF2-40B4-BE49-F238E27FC236}">
                <a16:creationId xmlns:a16="http://schemas.microsoft.com/office/drawing/2014/main" id="{47627BA8-08DA-C5E8-5402-CA11B72E87E9}"/>
              </a:ext>
            </a:extLst>
          </p:cNvPr>
          <p:cNvSpPr>
            <a:spLocks noGrp="1"/>
          </p:cNvSpPr>
          <p:nvPr>
            <p:ph idx="1"/>
          </p:nvPr>
        </p:nvSpPr>
        <p:spPr>
          <a:xfrm>
            <a:off x="838200" y="1502546"/>
            <a:ext cx="10515600" cy="3342410"/>
          </a:xfrm>
        </p:spPr>
        <p:txBody>
          <a:bodyPr>
            <a:noAutofit/>
          </a:bodyPr>
          <a:lstStyle/>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cs typeface="Times New Roman" panose="02020603050405020304" pitchFamily="18" charset="0"/>
              </a:rPr>
              <a:t>Innovation</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Product</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Advanced High-Speed Mobility Ecosystem</a:t>
            </a:r>
            <a:r>
              <a:rPr lang="en-US" sz="1800" dirty="0">
                <a:effectLst/>
                <a:latin typeface="Calibri" panose="020F0502020204030204" pitchFamily="34" charset="0"/>
                <a:ea typeface="Calibri" panose="020F0502020204030204" pitchFamily="34" charset="0"/>
                <a:cs typeface="Times New Roman" panose="02020603050405020304" pitchFamily="18" charset="0"/>
              </a:rPr>
              <a:t>: Expand project scope to create a comprehensive high-speed mobility ecosystem, including trains, infrastructure, and interconnected transportation modes.</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Service</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Integrated Passenger Experience: </a:t>
            </a:r>
            <a:r>
              <a:rPr lang="en-US" sz="1800" dirty="0">
                <a:effectLst/>
                <a:latin typeface="Calibri" panose="020F0502020204030204" pitchFamily="34" charset="0"/>
                <a:ea typeface="Calibri" panose="020F0502020204030204" pitchFamily="34" charset="0"/>
                <a:cs typeface="Times New Roman" panose="02020603050405020304" pitchFamily="18" charset="0"/>
              </a:rPr>
              <a:t>Enhance passenger service with personalized in-cabin experiences, real-time journey optimization, and advanced accessibility options.</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Technology</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Sustainable Mobility Solutions: </a:t>
            </a:r>
            <a:r>
              <a:rPr lang="en-US" sz="1800" dirty="0">
                <a:effectLst/>
                <a:latin typeface="Calibri" panose="020F0502020204030204" pitchFamily="34" charset="0"/>
                <a:ea typeface="Calibri" panose="020F0502020204030204" pitchFamily="34" charset="0"/>
                <a:cs typeface="Times New Roman" panose="02020603050405020304" pitchFamily="18" charset="0"/>
              </a:rPr>
              <a:t>Implement cutting-edge technologies for sustainable mobility, such as energy-efficient propulsion systems and eco-friendly materials.</a:t>
            </a: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Process: AI-Driven Predictive Maintenance: </a:t>
            </a:r>
            <a:r>
              <a:rPr lang="en-US" sz="1800" dirty="0">
                <a:effectLst/>
                <a:latin typeface="Calibri" panose="020F0502020204030204" pitchFamily="34" charset="0"/>
                <a:ea typeface="Calibri" panose="020F0502020204030204" pitchFamily="34" charset="0"/>
                <a:cs typeface="Times New Roman" panose="02020603050405020304" pitchFamily="18" charset="0"/>
              </a:rPr>
              <a:t>Utilize AI for predictive maintenance to enhance reliability and safety of the high-speed rail system</a:t>
            </a:r>
            <a:endParaRPr lang="en-CA" sz="1800" i="0" u="none" strike="noStrike" dirty="0">
              <a:solidFill>
                <a:srgbClr val="333333"/>
              </a:solidFill>
              <a:effectLst/>
              <a:latin typeface="Helvetica" pitchFamily="2" charset="0"/>
            </a:endParaRPr>
          </a:p>
        </p:txBody>
      </p:sp>
      <p:sp>
        <p:nvSpPr>
          <p:cNvPr id="4" name="Subtitle 2">
            <a:extLst>
              <a:ext uri="{FF2B5EF4-FFF2-40B4-BE49-F238E27FC236}">
                <a16:creationId xmlns:a16="http://schemas.microsoft.com/office/drawing/2014/main" id="{217002D9-15C7-E108-45B7-EB4F3072FF8C}"/>
              </a:ext>
            </a:extLst>
          </p:cNvPr>
          <p:cNvSpPr txBox="1">
            <a:spLocks/>
          </p:cNvSpPr>
          <p:nvPr/>
        </p:nvSpPr>
        <p:spPr>
          <a:xfrm>
            <a:off x="135706" y="6061811"/>
            <a:ext cx="11920588" cy="65041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0"/>
              </a:spcBef>
            </a:pPr>
            <a:r>
              <a:rPr lang="en-CA" sz="1400" b="1" dirty="0"/>
              <a:t>Reference:</a:t>
            </a:r>
            <a:r>
              <a:rPr lang="en-US" sz="1400" dirty="0">
                <a:effectLst/>
              </a:rPr>
              <a:t> </a:t>
            </a:r>
          </a:p>
          <a:p>
            <a:pPr algn="l">
              <a:spcBef>
                <a:spcPts val="0"/>
              </a:spcBef>
            </a:pPr>
            <a:r>
              <a:rPr lang="en-US" sz="1100" dirty="0">
                <a:effectLst/>
              </a:rPr>
              <a:t>CALIFORNIA HIGH-SPEED TRAIN PROJECT . (n.d.-a). https://railroads.dot.gov/sites/fra.dot.gov/files/fra_net/2239/01.pdf </a:t>
            </a:r>
          </a:p>
          <a:p>
            <a:pPr algn="l">
              <a:spcBef>
                <a:spcPts val="0"/>
              </a:spcBef>
            </a:pPr>
            <a:endParaRPr lang="en-US" sz="1400" dirty="0">
              <a:effectLst/>
            </a:endParaRPr>
          </a:p>
        </p:txBody>
      </p:sp>
    </p:spTree>
    <p:extLst>
      <p:ext uri="{BB962C8B-B14F-4D97-AF65-F5344CB8AC3E}">
        <p14:creationId xmlns:p14="http://schemas.microsoft.com/office/powerpoint/2010/main" val="36286123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3145</TotalTime>
  <Words>5822</Words>
  <Application>Microsoft Macintosh PowerPoint</Application>
  <PresentationFormat>Widescreen</PresentationFormat>
  <Paragraphs>550</Paragraphs>
  <Slides>45</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45</vt:i4>
      </vt:variant>
    </vt:vector>
  </HeadingPairs>
  <TitlesOfParts>
    <vt:vector size="53" baseType="lpstr">
      <vt:lpstr>Aptos</vt:lpstr>
      <vt:lpstr>Arial</vt:lpstr>
      <vt:lpstr>Calibri</vt:lpstr>
      <vt:lpstr>Calibri Light</vt:lpstr>
      <vt:lpstr>Helvetica</vt:lpstr>
      <vt:lpstr>Times New Roman</vt:lpstr>
      <vt:lpstr>Wingdings</vt:lpstr>
      <vt:lpstr>Office Theme</vt:lpstr>
      <vt:lpstr>Project Recovery (MGMT-6060)</vt:lpstr>
      <vt:lpstr>Executive Summary Driving Economic Prosperity Along Ottawa to Windsor</vt:lpstr>
      <vt:lpstr>Executive Summary Driving Economic Prosperity Along Ottawa to Windsor</vt:lpstr>
      <vt:lpstr>PowerPoint Presentation</vt:lpstr>
      <vt:lpstr>Project Changes</vt:lpstr>
      <vt:lpstr>Company Description</vt:lpstr>
      <vt:lpstr>Bullet Train Route</vt:lpstr>
      <vt:lpstr>How’s London Bullet Train going to be look like</vt:lpstr>
      <vt:lpstr>Project Objectives</vt:lpstr>
      <vt:lpstr>Project Objectives</vt:lpstr>
      <vt:lpstr>Project Objectives</vt:lpstr>
      <vt:lpstr>Expected Benefits – Economic Value</vt:lpstr>
      <vt:lpstr>Expected Benefits – Social</vt:lpstr>
      <vt:lpstr>Expected Benefits – Environmental Accountability</vt:lpstr>
      <vt:lpstr>PESTLE Analysis </vt:lpstr>
      <vt:lpstr>PESTLE Analysis </vt:lpstr>
      <vt:lpstr>PESTLE Analysis </vt:lpstr>
      <vt:lpstr>Risk Register</vt:lpstr>
      <vt:lpstr>Risk Register</vt:lpstr>
      <vt:lpstr>Risk Register</vt:lpstr>
      <vt:lpstr>Risk Register</vt:lpstr>
      <vt:lpstr>Risk Register</vt:lpstr>
      <vt:lpstr>Risk Register</vt:lpstr>
      <vt:lpstr>Project Cash Flows</vt:lpstr>
      <vt:lpstr>Project Cash Flows</vt:lpstr>
      <vt:lpstr>Earned Value Management</vt:lpstr>
      <vt:lpstr>Preliminary Stakeholder Register</vt:lpstr>
      <vt:lpstr>Preliminary Stakeholder Register</vt:lpstr>
      <vt:lpstr>Preliminary Stakeholder Register</vt:lpstr>
      <vt:lpstr>Preliminary Stakeholder Register</vt:lpstr>
      <vt:lpstr>Required Resources - People Involve</vt:lpstr>
      <vt:lpstr>Required Resources - People Involve</vt:lpstr>
      <vt:lpstr>Required Resources – Physical Equipment</vt:lpstr>
      <vt:lpstr>Required Resources – Physical Equipment</vt:lpstr>
      <vt:lpstr>Required Resources - Time</vt:lpstr>
      <vt:lpstr>Required Resources – Funding</vt:lpstr>
      <vt:lpstr>Preliminary Description of Any Technology</vt:lpstr>
      <vt:lpstr>Preliminary Description of Any Technology</vt:lpstr>
      <vt:lpstr>Preliminary Description of Any Technology</vt:lpstr>
      <vt:lpstr>Preliminary Description of Any Technology</vt:lpstr>
      <vt:lpstr>Work Breakdown Structure and Schedule</vt:lpstr>
      <vt:lpstr>Request for Approval by the Steering Committee  </vt:lpstr>
      <vt:lpstr>Reference Summary</vt:lpstr>
      <vt:lpstr>Reference Summary</vt:lpstr>
      <vt:lpstr>Reference 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Recovery (MGMT-6060)</dc:title>
  <dc:creator>Adnan, M M Navid Al</dc:creator>
  <cp:lastModifiedBy>Rona Bautista</cp:lastModifiedBy>
  <cp:revision>36</cp:revision>
  <dcterms:created xsi:type="dcterms:W3CDTF">2024-01-11T22:18:22Z</dcterms:created>
  <dcterms:modified xsi:type="dcterms:W3CDTF">2024-02-17T04:27:34Z</dcterms:modified>
</cp:coreProperties>
</file>

<file path=docProps/thumbnail.jpeg>
</file>